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9"/>
  </p:notesMasterIdLst>
  <p:sldIdLst>
    <p:sldId id="256" r:id="rId5"/>
    <p:sldId id="334" r:id="rId6"/>
    <p:sldId id="335" r:id="rId7"/>
    <p:sldId id="336" r:id="rId8"/>
    <p:sldId id="317" r:id="rId9"/>
    <p:sldId id="337" r:id="rId10"/>
    <p:sldId id="289" r:id="rId11"/>
    <p:sldId id="291" r:id="rId12"/>
    <p:sldId id="294" r:id="rId13"/>
    <p:sldId id="297" r:id="rId14"/>
    <p:sldId id="338" r:id="rId15"/>
    <p:sldId id="339" r:id="rId16"/>
    <p:sldId id="340" r:id="rId17"/>
    <p:sldId id="298"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1071" autoAdjust="0"/>
  </p:normalViewPr>
  <p:slideViewPr>
    <p:cSldViewPr showGuides="1">
      <p:cViewPr>
        <p:scale>
          <a:sx n="66" d="100"/>
          <a:sy n="66" d="100"/>
        </p:scale>
        <p:origin x="-2298" y="-3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5421EB-E551-47DB-AE44-75FD59C79CC7}" type="datetimeFigureOut">
              <a:rPr lang="fr-FR" smtClean="0"/>
              <a:pPr/>
              <a:t>15/09/2014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72B045-B6FE-46EB-8016-29C233CE9AF0}" type="slidenum">
              <a:rPr lang="fr-FR" smtClean="0"/>
              <a:pPr/>
              <a:t>‹N°›</a:t>
            </a:fld>
            <a:endParaRPr lang="fr-FR"/>
          </a:p>
        </p:txBody>
      </p:sp>
    </p:spTree>
    <p:extLst>
      <p:ext uri="{BB962C8B-B14F-4D97-AF65-F5344CB8AC3E}">
        <p14:creationId xmlns:p14="http://schemas.microsoft.com/office/powerpoint/2010/main" val="3370188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Document_Microsoft_Word_97_-_20031.doc"/><Relationship Id="rId4" Type="http://schemas.openxmlformats.org/officeDocument/2006/relationships/oleObject" Target="../embeddings/oleObject2.bin"/></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7"/>
          <p:cNvSpPr>
            <a:spLocks noGrp="1" noChangeArrowheads="1"/>
          </p:cNvSpPr>
          <p:nvPr>
            <p:ph type="sldNum" sz="quarter" idx="5"/>
          </p:nvPr>
        </p:nvSpPr>
        <p:spPr>
          <a:noFill/>
        </p:spPr>
        <p:txBody>
          <a:bodyPr/>
          <a:lstStyle/>
          <a:p>
            <a:fld id="{FCD66A20-4725-4C0F-9436-11CC9E460F58}" type="slidenum">
              <a:rPr lang="fr-FR"/>
              <a:pPr/>
              <a:t>4</a:t>
            </a:fld>
            <a:endParaRPr lang="fr-FR"/>
          </a:p>
        </p:txBody>
      </p:sp>
      <p:sp>
        <p:nvSpPr>
          <p:cNvPr id="3076" name="Rectangle 2"/>
          <p:cNvSpPr>
            <a:spLocks noGrp="1" noRot="1" noChangeAspect="1" noChangeArrowheads="1" noTextEdit="1"/>
          </p:cNvSpPr>
          <p:nvPr>
            <p:ph type="sldImg"/>
          </p:nvPr>
        </p:nvSpPr>
        <p:spPr>
          <a:ln/>
        </p:spPr>
      </p:sp>
      <p:sp>
        <p:nvSpPr>
          <p:cNvPr id="3077" name="Rectangle 3"/>
          <p:cNvSpPr>
            <a:spLocks noGrp="1" noChangeArrowheads="1"/>
          </p:cNvSpPr>
          <p:nvPr>
            <p:ph type="body" idx="1"/>
          </p:nvPr>
        </p:nvSpPr>
        <p:spPr>
          <a:xfrm>
            <a:off x="990600" y="4344988"/>
            <a:ext cx="5029200" cy="4113212"/>
          </a:xfrm>
          <a:noFill/>
          <a:ln/>
        </p:spPr>
        <p:txBody>
          <a:bodyPr/>
          <a:lstStyle/>
          <a:p>
            <a:pPr eaLnBrk="1" hangingPunct="1"/>
            <a:r>
              <a:rPr lang="en-US" altLang="en-US" dirty="0" smtClean="0"/>
              <a:t>When </a:t>
            </a:r>
            <a:r>
              <a:rPr lang="en-US" altLang="en-US" dirty="0" err="1" smtClean="0"/>
              <a:t>mifepristone</a:t>
            </a:r>
            <a:r>
              <a:rPr lang="en-US" altLang="en-US" dirty="0" smtClean="0"/>
              <a:t> regimens are compared with </a:t>
            </a:r>
            <a:r>
              <a:rPr lang="en-US" altLang="en-US" dirty="0" err="1" smtClean="0"/>
              <a:t>methotrexate</a:t>
            </a:r>
            <a:r>
              <a:rPr lang="en-US" altLang="en-US" dirty="0" smtClean="0"/>
              <a:t> regimens, both achieve similar success rates for pregnancies up to 49 days’ gestation.</a:t>
            </a:r>
            <a:r>
              <a:rPr lang="en-US" altLang="en-US" baseline="30000" dirty="0" smtClean="0"/>
              <a:t>1</a:t>
            </a:r>
            <a:endParaRPr lang="en-US" altLang="en-US" dirty="0" smtClean="0"/>
          </a:p>
          <a:p>
            <a:pPr eaLnBrk="1" hangingPunct="1"/>
            <a:endParaRPr lang="en-US" altLang="en-US" dirty="0" smtClean="0"/>
          </a:p>
          <a:p>
            <a:pPr eaLnBrk="1" hangingPunct="1"/>
            <a:r>
              <a:rPr lang="en-US" altLang="en-US" dirty="0" smtClean="0"/>
              <a:t>The combination of </a:t>
            </a:r>
            <a:r>
              <a:rPr lang="en-US" altLang="en-US" dirty="0" err="1" smtClean="0"/>
              <a:t>mifepristone</a:t>
            </a:r>
            <a:r>
              <a:rPr lang="en-US" altLang="en-US" dirty="0" smtClean="0"/>
              <a:t> and </a:t>
            </a:r>
            <a:r>
              <a:rPr lang="en-US" altLang="en-US" dirty="0" err="1" smtClean="0"/>
              <a:t>misoprostol</a:t>
            </a:r>
            <a:r>
              <a:rPr lang="en-US" altLang="en-US" dirty="0" smtClean="0"/>
              <a:t>, however, tends to require less time than </a:t>
            </a:r>
            <a:r>
              <a:rPr lang="en-US" altLang="en-US" dirty="0" err="1" smtClean="0"/>
              <a:t>methotrexate</a:t>
            </a:r>
            <a:r>
              <a:rPr lang="en-US" altLang="en-US" dirty="0" smtClean="0"/>
              <a:t>/</a:t>
            </a:r>
            <a:r>
              <a:rPr lang="en-US" altLang="en-US" dirty="0" err="1" smtClean="0"/>
              <a:t>misoprostol</a:t>
            </a:r>
            <a:r>
              <a:rPr lang="en-US" altLang="en-US" dirty="0" smtClean="0"/>
              <a:t> to achieve expulsion of the pregnancy.</a:t>
            </a:r>
            <a:r>
              <a:rPr lang="en-US" altLang="en-US" baseline="30000" dirty="0" smtClean="0"/>
              <a:t>2</a:t>
            </a:r>
            <a:r>
              <a:rPr lang="en-US" altLang="en-US" dirty="0" smtClean="0"/>
              <a:t> The data from two medical abortion studies conducted by </a:t>
            </a:r>
            <a:r>
              <a:rPr lang="en-US" altLang="en-US" dirty="0" err="1" smtClean="0"/>
              <a:t>Schaff</a:t>
            </a:r>
            <a:r>
              <a:rPr lang="en-US" altLang="en-US" dirty="0" smtClean="0"/>
              <a:t> and colleagues</a:t>
            </a:r>
            <a:r>
              <a:rPr lang="en-US" altLang="en-US" baseline="30000" dirty="0" smtClean="0"/>
              <a:t>3,4</a:t>
            </a:r>
            <a:r>
              <a:rPr lang="en-US" altLang="en-US" dirty="0" smtClean="0"/>
              <a:t> highlight this difference.</a:t>
            </a:r>
          </a:p>
          <a:p>
            <a:pPr eaLnBrk="1" hangingPunct="1"/>
            <a:endParaRPr lang="en-US" altLang="en-US" dirty="0" smtClean="0"/>
          </a:p>
          <a:p>
            <a:pPr eaLnBrk="1" hangingPunct="1"/>
            <a:r>
              <a:rPr lang="en-US" altLang="en-US" dirty="0" err="1" smtClean="0"/>
              <a:t>Methotrexate</a:t>
            </a:r>
            <a:r>
              <a:rPr lang="en-US" altLang="en-US" dirty="0" smtClean="0"/>
              <a:t> is widely available and is generally inexpensive (especially the oral formulation). </a:t>
            </a:r>
            <a:r>
              <a:rPr lang="en-US" altLang="en-US" dirty="0" err="1" smtClean="0"/>
              <a:t>Mifepristone</a:t>
            </a:r>
            <a:r>
              <a:rPr lang="en-US" altLang="en-US" dirty="0" smtClean="0"/>
              <a:t> must be ordered directly through specific distributors after providers sign a prescriber’s agreement and file it with the distributor.</a:t>
            </a:r>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r>
              <a:rPr lang="en-US" altLang="en-US" dirty="0" smtClean="0"/>
              <a:t>Refs:</a:t>
            </a:r>
          </a:p>
          <a:p>
            <a:pPr eaLnBrk="1" hangingPunct="1"/>
            <a:r>
              <a:rPr lang="en-US" altLang="en-US" baseline="30000" dirty="0" smtClean="0"/>
              <a:t>1</a:t>
            </a:r>
            <a:r>
              <a:rPr lang="en-US" altLang="en-US" dirty="0" smtClean="0"/>
              <a:t> Kahn JG, Becker BJ, </a:t>
            </a:r>
            <a:r>
              <a:rPr lang="en-US" altLang="en-US" dirty="0" err="1" smtClean="0"/>
              <a:t>MacIsaac</a:t>
            </a:r>
            <a:r>
              <a:rPr lang="en-US" altLang="en-US" dirty="0" smtClean="0"/>
              <a:t> L, et al. The efficacy of medical abortion: </a:t>
            </a:r>
            <a:br>
              <a:rPr lang="en-US" altLang="en-US" dirty="0" smtClean="0"/>
            </a:br>
            <a:r>
              <a:rPr lang="en-US" altLang="en-US" dirty="0" smtClean="0"/>
              <a:t>a meta-analysis. </a:t>
            </a:r>
            <a:r>
              <a:rPr lang="en-US" altLang="en-US" i="1" dirty="0" smtClean="0"/>
              <a:t>Contraception</a:t>
            </a:r>
            <a:r>
              <a:rPr lang="en-US" altLang="en-US" dirty="0" smtClean="0"/>
              <a:t> 2000;61:29-40.</a:t>
            </a:r>
          </a:p>
          <a:p>
            <a:pPr eaLnBrk="1" hangingPunct="1"/>
            <a:r>
              <a:rPr lang="en-US" altLang="en-US" baseline="30000" dirty="0" smtClean="0"/>
              <a:t>2</a:t>
            </a:r>
            <a:r>
              <a:rPr lang="en-US" altLang="en-US" dirty="0" smtClean="0"/>
              <a:t> </a:t>
            </a:r>
            <a:r>
              <a:rPr lang="en-US" altLang="en-US" dirty="0" err="1" smtClean="0"/>
              <a:t>Creinin</a:t>
            </a:r>
            <a:r>
              <a:rPr lang="en-US" altLang="en-US" dirty="0" smtClean="0"/>
              <a:t> MD, Spitz IM. Use of various ultrasound criteria to evaluate the efficacy of </a:t>
            </a:r>
            <a:r>
              <a:rPr lang="en-US" altLang="en-US" dirty="0" err="1" smtClean="0"/>
              <a:t>mifepristone</a:t>
            </a:r>
            <a:r>
              <a:rPr lang="en-US" altLang="en-US" dirty="0" smtClean="0"/>
              <a:t> and </a:t>
            </a:r>
            <a:r>
              <a:rPr lang="en-US" altLang="en-US" dirty="0" err="1" smtClean="0"/>
              <a:t>misoprostol</a:t>
            </a:r>
            <a:r>
              <a:rPr lang="en-US" altLang="en-US" dirty="0" smtClean="0"/>
              <a:t> for medical abortion. </a:t>
            </a:r>
            <a:r>
              <a:rPr lang="en-US" altLang="en-US" i="1" dirty="0" smtClean="0"/>
              <a:t>Am J </a:t>
            </a:r>
            <a:r>
              <a:rPr lang="en-US" altLang="en-US" i="1" dirty="0" err="1" smtClean="0"/>
              <a:t>Obstet</a:t>
            </a:r>
            <a:r>
              <a:rPr lang="en-US" altLang="en-US" i="1" dirty="0" smtClean="0"/>
              <a:t> </a:t>
            </a:r>
            <a:r>
              <a:rPr lang="en-US" altLang="en-US" i="1" dirty="0" err="1" smtClean="0"/>
              <a:t>Gynecol</a:t>
            </a:r>
            <a:r>
              <a:rPr lang="en-US" altLang="en-US" dirty="0" smtClean="0"/>
              <a:t> 1999;18:1419-1424.</a:t>
            </a:r>
          </a:p>
          <a:p>
            <a:pPr eaLnBrk="1" hangingPunct="1"/>
            <a:r>
              <a:rPr lang="en-US" altLang="en-US" baseline="30000" dirty="0" smtClean="0"/>
              <a:t>3</a:t>
            </a:r>
            <a:r>
              <a:rPr lang="en-US" altLang="en-US" dirty="0" smtClean="0"/>
              <a:t> </a:t>
            </a:r>
            <a:r>
              <a:rPr lang="en-US" altLang="en-US" dirty="0" err="1" smtClean="0"/>
              <a:t>Schaff</a:t>
            </a:r>
            <a:r>
              <a:rPr lang="en-US" altLang="en-US" dirty="0" smtClean="0"/>
              <a:t> EA, </a:t>
            </a:r>
            <a:r>
              <a:rPr lang="en-US" altLang="en-US" dirty="0" err="1" smtClean="0"/>
              <a:t>Eisinger</a:t>
            </a:r>
            <a:r>
              <a:rPr lang="en-US" altLang="en-US" dirty="0" smtClean="0"/>
              <a:t> SH, </a:t>
            </a:r>
            <a:r>
              <a:rPr lang="en-US" altLang="en-US" dirty="0" err="1" smtClean="0"/>
              <a:t>Stadalius</a:t>
            </a:r>
            <a:r>
              <a:rPr lang="en-US" altLang="en-US" dirty="0" smtClean="0"/>
              <a:t> LS, Franks P, Gore BZ, </a:t>
            </a:r>
            <a:r>
              <a:rPr lang="en-US" altLang="en-US" dirty="0" err="1" smtClean="0"/>
              <a:t>Poppema</a:t>
            </a:r>
            <a:r>
              <a:rPr lang="en-US" altLang="en-US" dirty="0" smtClean="0"/>
              <a:t> S. Low-dose </a:t>
            </a:r>
            <a:r>
              <a:rPr lang="en-US" altLang="en-US" dirty="0" err="1" smtClean="0"/>
              <a:t>mifepristone</a:t>
            </a:r>
            <a:r>
              <a:rPr lang="en-US" altLang="en-US" dirty="0" smtClean="0"/>
              <a:t> 200 mg and vaginal </a:t>
            </a:r>
            <a:r>
              <a:rPr lang="en-US" altLang="en-US" dirty="0" err="1" smtClean="0"/>
              <a:t>misoprostol</a:t>
            </a:r>
            <a:r>
              <a:rPr lang="en-US" altLang="en-US" dirty="0" smtClean="0"/>
              <a:t> for induced abortion. </a:t>
            </a:r>
            <a:r>
              <a:rPr lang="en-US" altLang="en-US" i="1" dirty="0" smtClean="0"/>
              <a:t>Contraception</a:t>
            </a:r>
            <a:r>
              <a:rPr lang="en-US" altLang="en-US" dirty="0" smtClean="0"/>
              <a:t> 1999;59:1-6.</a:t>
            </a:r>
          </a:p>
          <a:p>
            <a:pPr eaLnBrk="1" hangingPunct="1"/>
            <a:r>
              <a:rPr lang="en-US" altLang="en-US" baseline="30000" dirty="0" smtClean="0"/>
              <a:t>4</a:t>
            </a:r>
            <a:r>
              <a:rPr lang="en-US" altLang="en-US" dirty="0" smtClean="0"/>
              <a:t> </a:t>
            </a:r>
            <a:r>
              <a:rPr lang="en-US" altLang="en-US" dirty="0" err="1" smtClean="0"/>
              <a:t>Schaff</a:t>
            </a:r>
            <a:r>
              <a:rPr lang="en-US" altLang="en-US" dirty="0" smtClean="0"/>
              <a:t> EA, </a:t>
            </a:r>
            <a:r>
              <a:rPr lang="en-US" altLang="en-US" dirty="0" err="1" smtClean="0"/>
              <a:t>Eisinger</a:t>
            </a:r>
            <a:r>
              <a:rPr lang="en-US" altLang="en-US" dirty="0" smtClean="0"/>
              <a:t> SH, Franks P, Kim S. </a:t>
            </a:r>
            <a:r>
              <a:rPr lang="en-US" altLang="en-US" dirty="0" err="1" smtClean="0"/>
              <a:t>Methotrexate</a:t>
            </a:r>
            <a:r>
              <a:rPr lang="en-US" altLang="en-US" dirty="0" smtClean="0"/>
              <a:t> and </a:t>
            </a:r>
            <a:r>
              <a:rPr lang="en-US" altLang="en-US" dirty="0" err="1" smtClean="0"/>
              <a:t>misoprostol</a:t>
            </a:r>
            <a:r>
              <a:rPr lang="en-US" altLang="en-US" dirty="0" smtClean="0"/>
              <a:t> for early abortion. </a:t>
            </a:r>
            <a:r>
              <a:rPr lang="en-US" altLang="en-US" i="1" dirty="0" err="1" smtClean="0"/>
              <a:t>Fam</a:t>
            </a:r>
            <a:r>
              <a:rPr lang="en-US" altLang="en-US" i="1" dirty="0" smtClean="0"/>
              <a:t> Med</a:t>
            </a:r>
            <a:r>
              <a:rPr lang="en-US" altLang="en-US" dirty="0" smtClean="0"/>
              <a:t> 1996;28:198-203.</a:t>
            </a:r>
          </a:p>
          <a:p>
            <a:pPr eaLnBrk="1" hangingPunct="1"/>
            <a:endParaRPr lang="en-US" altLang="en-US" dirty="0" smtClean="0"/>
          </a:p>
        </p:txBody>
      </p:sp>
      <p:graphicFrame>
        <p:nvGraphicFramePr>
          <p:cNvPr id="3074" name="Object 4"/>
          <p:cNvGraphicFramePr>
            <a:graphicFrameLocks noChangeAspect="1"/>
          </p:cNvGraphicFramePr>
          <p:nvPr/>
        </p:nvGraphicFramePr>
        <p:xfrm>
          <a:off x="1530350" y="5948363"/>
          <a:ext cx="3652838" cy="1624012"/>
        </p:xfrm>
        <a:graphic>
          <a:graphicData uri="http://schemas.openxmlformats.org/presentationml/2006/ole">
            <mc:AlternateContent xmlns:mc="http://schemas.openxmlformats.org/markup-compatibility/2006">
              <mc:Choice xmlns:v="urn:schemas-microsoft-com:vml" Requires="v">
                <p:oleObj spid="_x0000_s35843" name="Document" r:id="rId5" imgW="4123800" imgH="2128680" progId="Word.Document.8">
                  <p:embed/>
                </p:oleObj>
              </mc:Choice>
              <mc:Fallback>
                <p:oleObj name="Document" r:id="rId5" imgW="4123800" imgH="2128680"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0350" y="5948363"/>
                        <a:ext cx="3652838" cy="1624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8" name="Line 5"/>
          <p:cNvSpPr>
            <a:spLocks noChangeShapeType="1"/>
          </p:cNvSpPr>
          <p:nvPr/>
        </p:nvSpPr>
        <p:spPr bwMode="auto">
          <a:xfrm>
            <a:off x="1682750" y="6124575"/>
            <a:ext cx="3443288" cy="0"/>
          </a:xfrm>
          <a:prstGeom prst="line">
            <a:avLst/>
          </a:prstGeom>
          <a:noFill/>
          <a:ln w="6350">
            <a:solidFill>
              <a:schemeClr val="tx1"/>
            </a:solidFill>
            <a:round/>
            <a:headEnd type="none" w="sm" len="sm"/>
            <a:tailEnd type="none" w="sm" len="sm"/>
          </a:ln>
        </p:spPr>
        <p:txBody>
          <a:bodyPr wrap="none" anchor="ctr"/>
          <a:lstStyle/>
          <a:p>
            <a:endParaRPr lang="fr-FR"/>
          </a:p>
        </p:txBody>
      </p:sp>
      <p:sp>
        <p:nvSpPr>
          <p:cNvPr id="3079" name="Line 6"/>
          <p:cNvSpPr>
            <a:spLocks noChangeShapeType="1"/>
          </p:cNvSpPr>
          <p:nvPr/>
        </p:nvSpPr>
        <p:spPr bwMode="auto">
          <a:xfrm>
            <a:off x="1682750" y="6310313"/>
            <a:ext cx="3443288" cy="0"/>
          </a:xfrm>
          <a:prstGeom prst="line">
            <a:avLst/>
          </a:prstGeom>
          <a:noFill/>
          <a:ln w="6350">
            <a:solidFill>
              <a:schemeClr val="tx1"/>
            </a:solidFill>
            <a:round/>
            <a:headEnd type="none" w="sm" len="sm"/>
            <a:tailEnd type="none" w="sm" len="sm"/>
          </a:ln>
        </p:spPr>
        <p:txBody>
          <a:bodyPr wrap="none" anchor="ctr"/>
          <a:lstStyle/>
          <a:p>
            <a:endParaRPr lang="fr-FR"/>
          </a:p>
        </p:txBody>
      </p:sp>
      <p:sp>
        <p:nvSpPr>
          <p:cNvPr id="3080" name="Line 7"/>
          <p:cNvSpPr>
            <a:spLocks noChangeShapeType="1"/>
          </p:cNvSpPr>
          <p:nvPr/>
        </p:nvSpPr>
        <p:spPr bwMode="auto">
          <a:xfrm>
            <a:off x="1682750" y="6532563"/>
            <a:ext cx="3443288" cy="0"/>
          </a:xfrm>
          <a:prstGeom prst="line">
            <a:avLst/>
          </a:prstGeom>
          <a:noFill/>
          <a:ln w="6350">
            <a:solidFill>
              <a:schemeClr val="tx1"/>
            </a:solidFill>
            <a:round/>
            <a:headEnd type="none" w="sm" len="sm"/>
            <a:tailEnd type="none" w="sm" len="sm"/>
          </a:ln>
        </p:spPr>
        <p:txBody>
          <a:bodyPr wrap="none" anchor="ctr"/>
          <a:lstStyle/>
          <a:p>
            <a:endParaRPr lang="fr-FR"/>
          </a:p>
        </p:txBody>
      </p:sp>
      <p:sp>
        <p:nvSpPr>
          <p:cNvPr id="3081" name="Line 8"/>
          <p:cNvSpPr>
            <a:spLocks noChangeShapeType="1"/>
          </p:cNvSpPr>
          <p:nvPr/>
        </p:nvSpPr>
        <p:spPr bwMode="auto">
          <a:xfrm>
            <a:off x="1682750" y="6756400"/>
            <a:ext cx="3443288" cy="0"/>
          </a:xfrm>
          <a:prstGeom prst="line">
            <a:avLst/>
          </a:prstGeom>
          <a:noFill/>
          <a:ln w="6350">
            <a:solidFill>
              <a:schemeClr val="tx1"/>
            </a:solidFill>
            <a:round/>
            <a:headEnd type="none" w="sm" len="sm"/>
            <a:tailEnd type="none" w="sm" len="sm"/>
          </a:ln>
        </p:spPr>
        <p:txBody>
          <a:bodyPr wrap="none" anchor="ctr"/>
          <a:lstStyle/>
          <a:p>
            <a:endParaRPr lang="fr-FR"/>
          </a:p>
        </p:txBody>
      </p:sp>
      <p:sp>
        <p:nvSpPr>
          <p:cNvPr id="3082" name="Line 9"/>
          <p:cNvSpPr>
            <a:spLocks noChangeShapeType="1"/>
          </p:cNvSpPr>
          <p:nvPr/>
        </p:nvSpPr>
        <p:spPr bwMode="auto">
          <a:xfrm>
            <a:off x="1682750" y="6978650"/>
            <a:ext cx="3443288" cy="0"/>
          </a:xfrm>
          <a:prstGeom prst="line">
            <a:avLst/>
          </a:prstGeom>
          <a:noFill/>
          <a:ln w="6350">
            <a:solidFill>
              <a:schemeClr val="tx1"/>
            </a:solidFill>
            <a:round/>
            <a:headEnd type="none" w="sm" len="sm"/>
            <a:tailEnd type="none" w="sm" len="sm"/>
          </a:ln>
        </p:spPr>
        <p:txBody>
          <a:bodyPr wrap="none" anchor="ctr"/>
          <a:lstStyle/>
          <a:p>
            <a:endParaRPr lang="fr-FR"/>
          </a:p>
        </p:txBody>
      </p:sp>
      <p:sp>
        <p:nvSpPr>
          <p:cNvPr id="3083" name="Line 10"/>
          <p:cNvSpPr>
            <a:spLocks noChangeShapeType="1"/>
          </p:cNvSpPr>
          <p:nvPr/>
        </p:nvSpPr>
        <p:spPr bwMode="auto">
          <a:xfrm>
            <a:off x="2065338" y="6124575"/>
            <a:ext cx="0" cy="1076325"/>
          </a:xfrm>
          <a:prstGeom prst="line">
            <a:avLst/>
          </a:prstGeom>
          <a:noFill/>
          <a:ln w="6350">
            <a:solidFill>
              <a:schemeClr val="tx1"/>
            </a:solidFill>
            <a:round/>
            <a:headEnd type="none" w="sm" len="sm"/>
            <a:tailEnd type="none" w="sm" len="sm"/>
          </a:ln>
        </p:spPr>
        <p:txBody>
          <a:bodyPr wrap="none" anchor="ctr"/>
          <a:lstStyle/>
          <a:p>
            <a:endParaRPr lang="fr-FR"/>
          </a:p>
        </p:txBody>
      </p:sp>
      <p:sp>
        <p:nvSpPr>
          <p:cNvPr id="3084" name="Line 11"/>
          <p:cNvSpPr>
            <a:spLocks noChangeShapeType="1"/>
          </p:cNvSpPr>
          <p:nvPr/>
        </p:nvSpPr>
        <p:spPr bwMode="auto">
          <a:xfrm>
            <a:off x="3614738" y="6130925"/>
            <a:ext cx="0" cy="1076325"/>
          </a:xfrm>
          <a:prstGeom prst="line">
            <a:avLst/>
          </a:prstGeom>
          <a:noFill/>
          <a:ln w="6350">
            <a:solidFill>
              <a:schemeClr val="tx1"/>
            </a:solidFill>
            <a:round/>
            <a:headEnd type="none" w="sm" len="sm"/>
            <a:tailEnd type="none" w="sm" len="sm"/>
          </a:ln>
        </p:spPr>
        <p:txBody>
          <a:bodyPr wrap="none" anchor="ctr"/>
          <a:lstStyle/>
          <a:p>
            <a:endParaRPr lang="fr-FR"/>
          </a:p>
        </p:txBody>
      </p:sp>
    </p:spTree>
    <p:extLst>
      <p:ext uri="{BB962C8B-B14F-4D97-AF65-F5344CB8AC3E}">
        <p14:creationId xmlns:p14="http://schemas.microsoft.com/office/powerpoint/2010/main" val="3263619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CFA0A93-DBD5-4C03-9B94-4691BE7C320B}" type="slidenum">
              <a:rPr lang="fr-FR"/>
              <a:pPr/>
              <a:t>6</a:t>
            </a:fld>
            <a:endParaRPr lang="fr-F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841375" y="4197350"/>
            <a:ext cx="5591175" cy="4946650"/>
          </a:xfrm>
          <a:noFill/>
          <a:ln/>
        </p:spPr>
        <p:txBody>
          <a:bodyPr/>
          <a:lstStyle/>
          <a:p>
            <a:pPr eaLnBrk="1" hangingPunct="1"/>
            <a:r>
              <a:rPr lang="en-US" altLang="en-US" dirty="0" smtClean="0"/>
              <a:t>In contrast to early surgical abortion, medical abortion allows the patient to avoid an invasive procedure (except in the approximately 5% of cases in which the procedure is not successful).</a:t>
            </a:r>
            <a:r>
              <a:rPr lang="en-US" altLang="en-US" baseline="30000" dirty="0" smtClean="0"/>
              <a:t>1</a:t>
            </a:r>
            <a:r>
              <a:rPr lang="en-US" altLang="en-US" dirty="0" smtClean="0"/>
              <a:t> Women who opt for a medical abortion often cite the desire to avoid an invasive procedure as a major factor in their decision.</a:t>
            </a:r>
            <a:r>
              <a:rPr lang="en-US" altLang="en-US" baseline="30000" dirty="0" smtClean="0"/>
              <a:t>1,2</a:t>
            </a:r>
            <a:endParaRPr lang="en-US" altLang="en-US" dirty="0" smtClean="0"/>
          </a:p>
          <a:p>
            <a:pPr eaLnBrk="1" hangingPunct="1">
              <a:spcBef>
                <a:spcPct val="10000"/>
              </a:spcBef>
            </a:pPr>
            <a:endParaRPr lang="en-US" altLang="en-US" dirty="0" smtClean="0"/>
          </a:p>
          <a:p>
            <a:pPr eaLnBrk="1" hangingPunct="1"/>
            <a:r>
              <a:rPr lang="en-US" altLang="en-US" dirty="0" smtClean="0"/>
              <a:t>Unlike surgical abortion, medical abortion requires two or more visits to the healthcare provider, and the process typically takes anywhere from a few days to a few weeks to complete. The total number of visits required may vary depending on the protocol employed and state regulations. </a:t>
            </a:r>
          </a:p>
          <a:p>
            <a:pPr eaLnBrk="1" hangingPunct="1">
              <a:spcBef>
                <a:spcPct val="10000"/>
              </a:spcBef>
            </a:pPr>
            <a:endParaRPr lang="en-US" altLang="en-US" dirty="0" smtClean="0"/>
          </a:p>
          <a:p>
            <a:pPr eaLnBrk="1" hangingPunct="1"/>
            <a:r>
              <a:rPr lang="en-US" altLang="en-US" dirty="0" smtClean="0"/>
              <a:t>Success in medical abortion is defined as complete abortion without surgical intervention. The overall success rate—approximately 95%—is somewhat lower for medical abortion compared to the surgical approach, but for women interested in avoiding an invasive procedure, this high success rate is likely to be an appealing feature. </a:t>
            </a:r>
          </a:p>
          <a:p>
            <a:pPr eaLnBrk="1" hangingPunct="1">
              <a:spcBef>
                <a:spcPct val="10000"/>
              </a:spcBef>
            </a:pPr>
            <a:endParaRPr lang="en-US" altLang="en-US" dirty="0" smtClean="0"/>
          </a:p>
          <a:p>
            <a:pPr eaLnBrk="1" hangingPunct="1"/>
            <a:r>
              <a:rPr lang="en-US" altLang="en-US" dirty="0" smtClean="0"/>
              <a:t>While surgical abortion may not require a follow-up evaluation, medical abortion always requires follow-up to ensure completion of the abortion.</a:t>
            </a:r>
            <a:r>
              <a:rPr lang="en-US" altLang="en-US" baseline="30000" dirty="0" smtClean="0"/>
              <a:t>3</a:t>
            </a:r>
            <a:endParaRPr lang="en-US" altLang="en-US" dirty="0" smtClean="0"/>
          </a:p>
          <a:p>
            <a:pPr eaLnBrk="1" hangingPunct="1">
              <a:spcBef>
                <a:spcPct val="10000"/>
              </a:spcBef>
            </a:pPr>
            <a:endParaRPr lang="en-US" altLang="en-US" dirty="0" smtClean="0"/>
          </a:p>
          <a:p>
            <a:pPr eaLnBrk="1" hangingPunct="1"/>
            <a:r>
              <a:rPr lang="en-US" altLang="en-US" dirty="0" smtClean="0"/>
              <a:t>Lastly, medical abortion allows the patient to be involved in the process and to have some control. In an era of patient empowerment, this feature may appeal to many women.</a:t>
            </a:r>
          </a:p>
          <a:p>
            <a:pPr eaLnBrk="1" hangingPunct="1">
              <a:spcBef>
                <a:spcPct val="10000"/>
              </a:spcBef>
            </a:pPr>
            <a:endParaRPr lang="en-US" altLang="en-US" dirty="0" smtClean="0"/>
          </a:p>
          <a:p>
            <a:pPr eaLnBrk="1" hangingPunct="1"/>
            <a:r>
              <a:rPr lang="en-US" altLang="en-US" dirty="0" smtClean="0"/>
              <a:t>Some women may feel that because medical abortion involves using medications rather than undergoing a surgical procedure, it affords greater privacy. For other women, the fact that medical abortion can be associated with gastrointestinal (GI) symptoms and pain may make it difficult to conceal that they are experiencing the equivalent of a (medically induced) miscarriage in their home setting.  In some instances, a surgical abortion, because it is performed during a relatively brief office visit, may in fact be more private than a medical abortion.</a:t>
            </a:r>
          </a:p>
          <a:p>
            <a:pPr eaLnBrk="1" hangingPunct="1">
              <a:spcBef>
                <a:spcPct val="10000"/>
              </a:spcBef>
            </a:pPr>
            <a:endParaRPr lang="en-US" altLang="en-US" dirty="0" smtClean="0"/>
          </a:p>
          <a:p>
            <a:pPr eaLnBrk="1" hangingPunct="1"/>
            <a:r>
              <a:rPr lang="en-US" altLang="en-US" dirty="0" smtClean="0"/>
              <a:t>Refs:</a:t>
            </a:r>
          </a:p>
          <a:p>
            <a:pPr eaLnBrk="1" hangingPunct="1"/>
            <a:r>
              <a:rPr lang="en-US" altLang="en-US" baseline="30000" dirty="0" smtClean="0"/>
              <a:t>1</a:t>
            </a:r>
            <a:r>
              <a:rPr lang="en-US" altLang="en-US" dirty="0" smtClean="0"/>
              <a:t>Kahn JG, Becker BJ, </a:t>
            </a:r>
            <a:r>
              <a:rPr lang="en-US" altLang="en-US" dirty="0" err="1" smtClean="0"/>
              <a:t>MacIsaac</a:t>
            </a:r>
            <a:r>
              <a:rPr lang="en-US" altLang="en-US" dirty="0" smtClean="0"/>
              <a:t> L, et al. The efficacy of medical abortion: a meta-analysis. </a:t>
            </a:r>
            <a:r>
              <a:rPr lang="en-US" altLang="en-US" i="1" dirty="0" smtClean="0"/>
              <a:t>Contraception</a:t>
            </a:r>
            <a:r>
              <a:rPr lang="en-US" altLang="en-US" dirty="0" smtClean="0"/>
              <a:t> 2000;61:29-40.</a:t>
            </a:r>
          </a:p>
          <a:p>
            <a:pPr eaLnBrk="1" hangingPunct="1"/>
            <a:r>
              <a:rPr lang="en-US" altLang="en-US" baseline="30000" dirty="0" smtClean="0"/>
              <a:t>2</a:t>
            </a:r>
            <a:r>
              <a:rPr lang="en-US" altLang="en-US" dirty="0" smtClean="0"/>
              <a:t>Creinin MD, Burke AE. </a:t>
            </a:r>
            <a:r>
              <a:rPr lang="en-US" altLang="en-US" dirty="0" err="1" smtClean="0"/>
              <a:t>Methotrexate</a:t>
            </a:r>
            <a:r>
              <a:rPr lang="en-US" altLang="en-US" dirty="0" smtClean="0"/>
              <a:t> and </a:t>
            </a:r>
            <a:r>
              <a:rPr lang="en-US" altLang="en-US" dirty="0" err="1" smtClean="0"/>
              <a:t>misoprostol</a:t>
            </a:r>
            <a:r>
              <a:rPr lang="en-US" altLang="en-US" dirty="0" smtClean="0"/>
              <a:t> for early abortion: a multicenter trial. </a:t>
            </a:r>
            <a:r>
              <a:rPr lang="en-US" altLang="en-US" i="1" dirty="0" smtClean="0"/>
              <a:t>Contraception</a:t>
            </a:r>
            <a:r>
              <a:rPr lang="en-US" altLang="en-US" dirty="0" smtClean="0"/>
              <a:t> 1996;54:19-22.</a:t>
            </a:r>
          </a:p>
          <a:p>
            <a:pPr eaLnBrk="1" hangingPunct="1"/>
            <a:r>
              <a:rPr lang="en-US" altLang="en-US" baseline="30000" dirty="0" smtClean="0"/>
              <a:t>3</a:t>
            </a:r>
            <a:r>
              <a:rPr lang="en-US" altLang="en-US" dirty="0" smtClean="0"/>
              <a:t>Wiebe ER. Choosing between surgical abortions and medical abortions induced with </a:t>
            </a:r>
            <a:r>
              <a:rPr lang="en-US" altLang="en-US" dirty="0" err="1" smtClean="0"/>
              <a:t>methotrexate</a:t>
            </a:r>
            <a:r>
              <a:rPr lang="en-US" altLang="en-US" dirty="0" smtClean="0"/>
              <a:t> and </a:t>
            </a:r>
            <a:r>
              <a:rPr lang="en-US" altLang="en-US" dirty="0" err="1" smtClean="0"/>
              <a:t>misoprostol</a:t>
            </a:r>
            <a:r>
              <a:rPr lang="en-US" altLang="en-US" dirty="0" smtClean="0"/>
              <a:t>. </a:t>
            </a:r>
            <a:r>
              <a:rPr lang="en-US" altLang="en-US" i="1" dirty="0" smtClean="0"/>
              <a:t>Contraception</a:t>
            </a:r>
            <a:r>
              <a:rPr lang="en-US" altLang="en-US" dirty="0" smtClean="0"/>
              <a:t> 1997;55:67-71.</a:t>
            </a:r>
            <a:endParaRPr lang="en-US" altLang="en-US" sz="800" dirty="0" smtClean="0"/>
          </a:p>
        </p:txBody>
      </p:sp>
    </p:spTree>
    <p:extLst>
      <p:ext uri="{BB962C8B-B14F-4D97-AF65-F5344CB8AC3E}">
        <p14:creationId xmlns:p14="http://schemas.microsoft.com/office/powerpoint/2010/main" val="2094466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0A3A74E-CC5B-4B10-8406-CB192CE7EFA9}" type="slidenum">
              <a:rPr lang="fr-FR"/>
              <a:pPr/>
              <a:t>7</a:t>
            </a:fld>
            <a:endParaRPr lang="fr-F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17575" y="4344988"/>
            <a:ext cx="5345113" cy="4113212"/>
          </a:xfrm>
          <a:noFill/>
          <a:ln/>
        </p:spPr>
        <p:txBody>
          <a:bodyPr/>
          <a:lstStyle/>
          <a:p>
            <a:pPr eaLnBrk="1" hangingPunct="1">
              <a:tabLst>
                <a:tab pos="52388" algn="l"/>
                <a:tab pos="115888" algn="l"/>
              </a:tabLst>
            </a:pPr>
            <a:r>
              <a:rPr lang="en-US" altLang="en-US" smtClean="0"/>
              <a:t>Potential advantages of early surgical abortion compared with medical abortion include</a:t>
            </a:r>
            <a:r>
              <a:rPr lang="en-US" altLang="en-US" baseline="30000" smtClean="0"/>
              <a:t>1</a:t>
            </a:r>
            <a:r>
              <a:rPr lang="en-US" altLang="en-US" smtClean="0"/>
              <a:t>:</a:t>
            </a:r>
          </a:p>
          <a:p>
            <a:pPr eaLnBrk="1" hangingPunct="1">
              <a:tabLst>
                <a:tab pos="52388" algn="l"/>
                <a:tab pos="115888" algn="l"/>
              </a:tabLst>
            </a:pPr>
            <a:endParaRPr lang="en-US" altLang="en-US" smtClean="0"/>
          </a:p>
          <a:p>
            <a:pPr eaLnBrk="1" hangingPunct="1">
              <a:buFontTx/>
              <a:buChar char="•"/>
              <a:tabLst>
                <a:tab pos="52388" algn="l"/>
                <a:tab pos="115888" algn="l"/>
              </a:tabLst>
            </a:pPr>
            <a:r>
              <a:rPr lang="en-US" altLang="en-US" smtClean="0"/>
              <a:t> 	A shorter procedure that is complete in a predictable period of time—typically in one day 	 (in contrast, medical abortion may take days to weeks to complete)</a:t>
            </a:r>
          </a:p>
          <a:p>
            <a:pPr eaLnBrk="1" hangingPunct="1">
              <a:buFontTx/>
              <a:buChar char="•"/>
              <a:tabLst>
                <a:tab pos="52388" algn="l"/>
                <a:tab pos="115888" algn="l"/>
              </a:tabLst>
            </a:pPr>
            <a:endParaRPr lang="en-US" altLang="en-US" smtClean="0"/>
          </a:p>
          <a:p>
            <a:pPr eaLnBrk="1" hangingPunct="1">
              <a:buFontTx/>
              <a:buChar char="•"/>
              <a:tabLst>
                <a:tab pos="52388" algn="l"/>
                <a:tab pos="115888" algn="l"/>
              </a:tabLst>
            </a:pPr>
            <a:r>
              <a:rPr lang="en-US" altLang="en-US" smtClean="0"/>
              <a:t> 	Fewer office visits (the number of visits may vary according to state regulations)</a:t>
            </a:r>
          </a:p>
          <a:p>
            <a:pPr eaLnBrk="1" hangingPunct="1">
              <a:buFontTx/>
              <a:buChar char="•"/>
              <a:tabLst>
                <a:tab pos="52388" algn="l"/>
                <a:tab pos="115888" algn="l"/>
              </a:tabLst>
            </a:pPr>
            <a:endParaRPr lang="en-US" altLang="en-US" smtClean="0"/>
          </a:p>
          <a:p>
            <a:pPr eaLnBrk="1" hangingPunct="1">
              <a:buFontTx/>
              <a:buChar char="•"/>
              <a:tabLst>
                <a:tab pos="52388" algn="l"/>
                <a:tab pos="115888" algn="l"/>
              </a:tabLst>
            </a:pPr>
            <a:r>
              <a:rPr lang="en-US" altLang="en-US" smtClean="0"/>
              <a:t> 	Higher reported success rate: 99% for early surgical abortion</a:t>
            </a:r>
            <a:r>
              <a:rPr lang="en-US" altLang="en-US" baseline="30000" smtClean="0"/>
              <a:t>2</a:t>
            </a:r>
            <a:r>
              <a:rPr lang="en-US" altLang="en-US" smtClean="0"/>
              <a:t> compared to approximately 	 95% for medical abortion</a:t>
            </a:r>
            <a:r>
              <a:rPr lang="en-US" altLang="en-US" baseline="30000" smtClean="0"/>
              <a:t>3</a:t>
            </a:r>
            <a:endParaRPr lang="en-US" altLang="en-US" smtClean="0"/>
          </a:p>
          <a:p>
            <a:pPr eaLnBrk="1" hangingPunct="1">
              <a:buFontTx/>
              <a:buChar char="•"/>
              <a:tabLst>
                <a:tab pos="52388" algn="l"/>
                <a:tab pos="115888" algn="l"/>
              </a:tabLst>
            </a:pPr>
            <a:endParaRPr lang="en-US" altLang="en-US" smtClean="0"/>
          </a:p>
          <a:p>
            <a:pPr eaLnBrk="1" hangingPunct="1">
              <a:buFontTx/>
              <a:buChar char="•"/>
              <a:tabLst>
                <a:tab pos="52388" algn="l"/>
                <a:tab pos="115888" algn="l"/>
              </a:tabLst>
            </a:pPr>
            <a:r>
              <a:rPr lang="en-US" altLang="en-US" smtClean="0"/>
              <a:t> 	Follow-up is recommended but not mandatory</a:t>
            </a:r>
          </a:p>
          <a:p>
            <a:pPr eaLnBrk="1" hangingPunct="1">
              <a:buFontTx/>
              <a:buChar char="•"/>
              <a:tabLst>
                <a:tab pos="52388" algn="l"/>
                <a:tab pos="115888" algn="l"/>
              </a:tabLst>
            </a:pPr>
            <a:endParaRPr lang="en-US" altLang="en-US" smtClean="0"/>
          </a:p>
          <a:p>
            <a:pPr eaLnBrk="1" hangingPunct="1">
              <a:buFontTx/>
              <a:buChar char="•"/>
              <a:tabLst>
                <a:tab pos="52388" algn="l"/>
                <a:tab pos="115888" algn="l"/>
              </a:tabLst>
            </a:pPr>
            <a:r>
              <a:rPr lang="en-US" altLang="en-US" smtClean="0"/>
              <a:t> 	Patient participation in a single-step procedure </a:t>
            </a:r>
          </a:p>
          <a:p>
            <a:pPr eaLnBrk="1" hangingPunct="1">
              <a:buFontTx/>
              <a:buChar char="•"/>
              <a:tabLst>
                <a:tab pos="52388" algn="l"/>
                <a:tab pos="115888" algn="l"/>
              </a:tabLst>
            </a:pPr>
            <a:endParaRPr lang="en-US" altLang="en-US" smtClean="0"/>
          </a:p>
          <a:p>
            <a:pPr eaLnBrk="1" hangingPunct="1">
              <a:buFontTx/>
              <a:buChar char="•"/>
              <a:tabLst>
                <a:tab pos="52388" algn="l"/>
                <a:tab pos="115888" algn="l"/>
              </a:tabLst>
            </a:pPr>
            <a:r>
              <a:rPr lang="en-US" altLang="en-US" smtClean="0"/>
              <a:t> 	Ability to use sedation for the procedure, if desired</a:t>
            </a:r>
          </a:p>
          <a:p>
            <a:pPr eaLnBrk="1" hangingPunct="1">
              <a:tabLst>
                <a:tab pos="52388" algn="l"/>
                <a:tab pos="115888" algn="l"/>
              </a:tabLst>
            </a:pPr>
            <a:endParaRPr lang="en-US" altLang="en-US" smtClean="0"/>
          </a:p>
          <a:p>
            <a:pPr eaLnBrk="1" hangingPunct="1">
              <a:tabLst>
                <a:tab pos="52388" algn="l"/>
                <a:tab pos="115888" algn="l"/>
              </a:tabLst>
            </a:pPr>
            <a:r>
              <a:rPr lang="en-US" altLang="en-US" smtClean="0"/>
              <a:t>Refs:</a:t>
            </a:r>
          </a:p>
          <a:p>
            <a:pPr eaLnBrk="1" hangingPunct="1">
              <a:tabLst>
                <a:tab pos="52388" algn="l"/>
                <a:tab pos="115888" algn="l"/>
              </a:tabLst>
            </a:pPr>
            <a:r>
              <a:rPr lang="en-US" altLang="en-US" baseline="30000" smtClean="0"/>
              <a:t>1 </a:t>
            </a:r>
            <a:r>
              <a:rPr lang="en-US" altLang="en-US" smtClean="0"/>
              <a:t>MacIsaac L, Darney P. Early surgical abortion: an alternative to and backup for medical abortion. </a:t>
            </a:r>
            <a:r>
              <a:rPr lang="en-US" altLang="en-US" i="1" smtClean="0"/>
              <a:t>Am J Obstet Gynecol</a:t>
            </a:r>
            <a:r>
              <a:rPr lang="en-US" altLang="en-US" smtClean="0"/>
              <a:t> 2000;183(suppl):S76-S83.</a:t>
            </a:r>
            <a:r>
              <a:rPr lang="en-US" altLang="en-US" baseline="30000" smtClean="0"/>
              <a:t> </a:t>
            </a:r>
          </a:p>
          <a:p>
            <a:pPr eaLnBrk="1" hangingPunct="1">
              <a:tabLst>
                <a:tab pos="52388" algn="l"/>
                <a:tab pos="115888" algn="l"/>
              </a:tabLst>
            </a:pPr>
            <a:r>
              <a:rPr lang="en-US" altLang="en-US" baseline="30000" smtClean="0"/>
              <a:t>2 </a:t>
            </a:r>
            <a:r>
              <a:rPr lang="en-US" altLang="en-US" smtClean="0"/>
              <a:t>Edwards J, Creinin MD.  Surgical abortion for gestations of less than 6 weeks. </a:t>
            </a:r>
            <a:r>
              <a:rPr lang="en-US" altLang="en-US" i="1" smtClean="0"/>
              <a:t>Curr Problems Obstet Gynecol Fertil</a:t>
            </a:r>
            <a:r>
              <a:rPr lang="en-US" altLang="en-US" smtClean="0"/>
              <a:t> 1997;20:11-19.</a:t>
            </a:r>
          </a:p>
          <a:p>
            <a:pPr eaLnBrk="1" hangingPunct="1">
              <a:tabLst>
                <a:tab pos="52388" algn="l"/>
                <a:tab pos="115888" algn="l"/>
              </a:tabLst>
            </a:pPr>
            <a:r>
              <a:rPr lang="en-US" altLang="en-US" baseline="30000" smtClean="0"/>
              <a:t>3 </a:t>
            </a:r>
            <a:r>
              <a:rPr lang="en-US" altLang="en-US" smtClean="0"/>
              <a:t>Kahn JG, Becker BJ, MacIsaac L, et al. The efficacy of medical abortion: a meta-analysis. </a:t>
            </a:r>
            <a:r>
              <a:rPr lang="en-US" altLang="en-US" i="1" smtClean="0"/>
              <a:t>Contraception</a:t>
            </a:r>
            <a:r>
              <a:rPr lang="en-US" altLang="en-US" smtClean="0"/>
              <a:t> 2000;61:29-40.</a:t>
            </a:r>
          </a:p>
          <a:p>
            <a:pPr eaLnBrk="1" hangingPunct="1">
              <a:tabLst>
                <a:tab pos="52388" algn="l"/>
                <a:tab pos="115888" algn="l"/>
              </a:tabLst>
            </a:pPr>
            <a:endParaRPr lang="en-US" altLang="en-US" smtClean="0"/>
          </a:p>
        </p:txBody>
      </p:sp>
    </p:spTree>
    <p:extLst>
      <p:ext uri="{BB962C8B-B14F-4D97-AF65-F5344CB8AC3E}">
        <p14:creationId xmlns:p14="http://schemas.microsoft.com/office/powerpoint/2010/main" val="215141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7C030FAB-F151-46C7-82C7-AB941911F509}" type="slidenum">
              <a:rPr lang="fr-FR"/>
              <a:pPr/>
              <a:t>8</a:t>
            </a:fld>
            <a:endParaRPr lang="fr-F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90600" y="4344988"/>
            <a:ext cx="5029200" cy="4113212"/>
          </a:xfrm>
          <a:noFill/>
          <a:ln/>
        </p:spPr>
        <p:txBody>
          <a:bodyPr lIns="93177" tIns="46589" rIns="93177" bIns="46589"/>
          <a:lstStyle/>
          <a:p>
            <a:pPr eaLnBrk="1" hangingPunct="1"/>
            <a:endParaRPr lang="en-US" altLang="en-US" dirty="0" smtClean="0"/>
          </a:p>
        </p:txBody>
      </p:sp>
    </p:spTree>
    <p:extLst>
      <p:ext uri="{BB962C8B-B14F-4D97-AF65-F5344CB8AC3E}">
        <p14:creationId xmlns:p14="http://schemas.microsoft.com/office/powerpoint/2010/main" val="622865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9A61C9A-3BD6-49A6-BDFD-AAE4C6867A2B}" type="slidenum">
              <a:rPr lang="fr-FR"/>
              <a:pPr/>
              <a:t>9</a:t>
            </a:fld>
            <a:endParaRPr lang="fr-FR"/>
          </a:p>
        </p:txBody>
      </p:sp>
      <p:sp>
        <p:nvSpPr>
          <p:cNvPr id="38915" name="Rectangle 2"/>
          <p:cNvSpPr>
            <a:spLocks noGrp="1" noRot="1" noChangeAspect="1" noChangeArrowheads="1" noTextEdit="1"/>
          </p:cNvSpPr>
          <p:nvPr>
            <p:ph type="sldImg"/>
          </p:nvPr>
        </p:nvSpPr>
        <p:spPr>
          <a:xfrm>
            <a:off x="1882775" y="222250"/>
            <a:ext cx="3043238" cy="2282825"/>
          </a:xfrm>
          <a:ln/>
        </p:spPr>
      </p:sp>
      <p:sp>
        <p:nvSpPr>
          <p:cNvPr id="38916" name="Rectangle 3"/>
          <p:cNvSpPr>
            <a:spLocks noGrp="1" noChangeArrowheads="1"/>
          </p:cNvSpPr>
          <p:nvPr>
            <p:ph type="body" idx="1"/>
          </p:nvPr>
        </p:nvSpPr>
        <p:spPr>
          <a:xfrm>
            <a:off x="152400" y="2673350"/>
            <a:ext cx="6426200" cy="5570538"/>
          </a:xfrm>
          <a:noFill/>
          <a:ln/>
        </p:spPr>
        <p:txBody>
          <a:bodyPr/>
          <a:lstStyle/>
          <a:p>
            <a:pPr eaLnBrk="1" hangingPunct="1"/>
            <a:r>
              <a:rPr lang="en-US" altLang="en-US" sz="1000" smtClean="0">
                <a:cs typeface="Times" pitchFamily="16" charset="0"/>
              </a:rPr>
              <a:t>A continuing, viable pregnancy detected at the follow-up visit after treatment with medical abortion agents constitutes a method failure and requires suction curettage to end the pregnancy.</a:t>
            </a:r>
          </a:p>
          <a:p>
            <a:pPr eaLnBrk="1" hangingPunct="1"/>
            <a:endParaRPr lang="en-US" altLang="en-US" sz="1000" smtClean="0">
              <a:cs typeface="Times" pitchFamily="16" charset="0"/>
            </a:endParaRPr>
          </a:p>
          <a:p>
            <a:pPr eaLnBrk="1" hangingPunct="1"/>
            <a:r>
              <a:rPr lang="en-US" altLang="en-US" sz="1000" smtClean="0">
                <a:cs typeface="Times" pitchFamily="16" charset="0"/>
              </a:rPr>
              <a:t>The term “incomplete abortion” has been used in some medical abortion studies to collectively describe conditions, specifically persistent nonviable gestational sac or persistent bleeding requiring surgical intervention, in which symptoms </a:t>
            </a:r>
            <a:br>
              <a:rPr lang="en-US" altLang="en-US" sz="1000" smtClean="0">
                <a:cs typeface="Times" pitchFamily="16" charset="0"/>
              </a:rPr>
            </a:br>
            <a:r>
              <a:rPr lang="en-US" altLang="en-US" sz="1000" smtClean="0">
                <a:cs typeface="Times" pitchFamily="16" charset="0"/>
              </a:rPr>
              <a:t>or ultrasound findings suggest the failure to expel all pregnancy tissue. Persistent gestational sac is diagnosed when there is a failure to completely expel the gestational sac—an outcome that may require surgical evacuation. Protocols generally specify a certain period of time after which a persistent gestational sac is considered an “incomplete abortion” and therefore requires surgical evacuation. This defined period of time can vary with different protocols, but has generally ranged from 2 to 5 weeks post-mifepristone administration. Women with a persistent gestational sac do not always have symptoms, such as persistent or heavy bleeding. A woman experiencing persistent, heavy bleeding is often presumptively diagnosed with retained pregnancy tissue or persistent gestational sac.</a:t>
            </a:r>
            <a:endParaRPr lang="en-US" altLang="en-US" sz="1000" smtClean="0"/>
          </a:p>
          <a:p>
            <a:pPr eaLnBrk="1" hangingPunct="1"/>
            <a:endParaRPr lang="en-US" altLang="en-US" sz="1000" smtClean="0"/>
          </a:p>
          <a:p>
            <a:pPr eaLnBrk="1" hangingPunct="1"/>
            <a:r>
              <a:rPr lang="en-US" altLang="en-US" sz="1000" smtClean="0"/>
              <a:t>Serious hemorrhage is quite rare following medical abortion. The occasional patient who reports saturating 2 or more maxipads per hour for 2 consecutive hours should contact her provider to determine the need for clinical evaluation.</a:t>
            </a:r>
            <a:r>
              <a:rPr lang="en-US" altLang="en-US" sz="1000" baseline="30000" smtClean="0"/>
              <a:t>1</a:t>
            </a:r>
            <a:endParaRPr lang="en-US" altLang="en-US" sz="1000" smtClean="0"/>
          </a:p>
          <a:p>
            <a:pPr eaLnBrk="1" hangingPunct="1"/>
            <a:endParaRPr lang="en-US" altLang="en-US" sz="1000" smtClean="0"/>
          </a:p>
          <a:p>
            <a:pPr eaLnBrk="1" hangingPunct="1"/>
            <a:r>
              <a:rPr lang="en-US" altLang="en-US" sz="1000" smtClean="0"/>
              <a:t>The need for intervention to treat hemorrhage following medical abortion with mifepristone/misoprostol varies with gestational age and route of misoprostol administration. In a study by Ashok and colleagues</a:t>
            </a:r>
            <a:r>
              <a:rPr lang="en-US" altLang="en-US" sz="1000" baseline="30000" smtClean="0"/>
              <a:t>2</a:t>
            </a:r>
            <a:r>
              <a:rPr lang="en-US" altLang="en-US" sz="1000" smtClean="0"/>
              <a:t> in which 2,000 women received 200 mg of mifepristone orally followed by 800 µ</a:t>
            </a:r>
            <a:r>
              <a:rPr lang="en-US" altLang="en-US" sz="1000" smtClean="0">
                <a:sym typeface="Symbol" pitchFamily="18" charset="2"/>
              </a:rPr>
              <a:t>g</a:t>
            </a:r>
            <a:r>
              <a:rPr lang="en-US" altLang="en-US" sz="1000" smtClean="0"/>
              <a:t> of misoprostol vaginally, seven women (0.35%) required uterine evacuation to control bleeding. In the multicenter American trial reported by Spitz and colleagues</a:t>
            </a:r>
            <a:r>
              <a:rPr lang="en-US" altLang="en-US" sz="1000" baseline="30000" smtClean="0"/>
              <a:t>3</a:t>
            </a:r>
            <a:r>
              <a:rPr lang="en-US" altLang="en-US" sz="1000" smtClean="0"/>
              <a:t> involving a regimen of 600 mg of mifepristone orally followed by 400 µ</a:t>
            </a:r>
            <a:r>
              <a:rPr lang="en-US" altLang="en-US" sz="1000" smtClean="0">
                <a:sym typeface="Symbol" pitchFamily="18" charset="2"/>
              </a:rPr>
              <a:t>g</a:t>
            </a:r>
            <a:r>
              <a:rPr lang="en-US" altLang="en-US" sz="1000" smtClean="0"/>
              <a:t> of misoprostol orally, 2.6% of 2,121 women required suction curettage to treat excessive bleeding. In this trial, the risk of needing surgery, hospitalization, or intravenous fluid therapy was twice as great for women past 49 days’ gestation as for those at 49 days or less (4% versus 2%).  The percentage of women requiring transfusion has been reported as 0.2% in three large trials.</a:t>
            </a:r>
            <a:r>
              <a:rPr lang="en-US" altLang="en-US" sz="1000" baseline="30000" smtClean="0"/>
              <a:t>2-4</a:t>
            </a:r>
            <a:endParaRPr lang="en-US" altLang="en-US" sz="1000" smtClean="0"/>
          </a:p>
          <a:p>
            <a:pPr eaLnBrk="1" hangingPunct="1"/>
            <a:endParaRPr lang="en-US" altLang="en-US" sz="1000" smtClean="0"/>
          </a:p>
          <a:p>
            <a:pPr eaLnBrk="1" hangingPunct="1"/>
            <a:r>
              <a:rPr lang="en-US" altLang="en-US" sz="1000" smtClean="0"/>
              <a:t>Uterine infection (endometritis) is exceedingly rare following medical abortion, most likely because the procedure does not involve instrumentation of the uterus. Most medical abortion studies report no cases of infection. In trials involving over 500 participants, reported rates of endometritis range from 0.09% to 0.5%.</a:t>
            </a:r>
            <a:r>
              <a:rPr lang="en-US" altLang="en-US" sz="1000" baseline="30000" smtClean="0"/>
              <a:t>5</a:t>
            </a:r>
            <a:endParaRPr lang="en-US" altLang="en-US" sz="1000" smtClean="0"/>
          </a:p>
          <a:p>
            <a:pPr eaLnBrk="1" hangingPunct="1"/>
            <a:endParaRPr lang="en-US" altLang="en-US" sz="1000" smtClean="0"/>
          </a:p>
          <a:p>
            <a:pPr eaLnBrk="1" hangingPunct="1"/>
            <a:r>
              <a:rPr lang="en-US" altLang="en-US" sz="1000" smtClean="0">
                <a:cs typeface="Times" pitchFamily="16" charset="0"/>
              </a:rPr>
              <a:t>Ectopic pregnancy is a complication of pregnancy itself and not a complication resulting from medical abortion treatment. Given that patients seeking medical abortion present to their providers early in pregnancy, the critical time for diagnosis of ectopic gestation,</a:t>
            </a:r>
            <a:r>
              <a:rPr lang="en-US" altLang="en-US" smtClean="0">
                <a:cs typeface="Times" pitchFamily="16" charset="0"/>
              </a:rPr>
              <a:t> </a:t>
            </a:r>
            <a:r>
              <a:rPr lang="en-US" altLang="en-US" sz="1000" smtClean="0">
                <a:cs typeface="Times" pitchFamily="16" charset="0"/>
              </a:rPr>
              <a:t>m</a:t>
            </a:r>
            <a:r>
              <a:rPr lang="en-US" altLang="en-US" sz="1000" smtClean="0"/>
              <a:t>edical abortion providers must remain vigilant for the possibility of ectopic pregnancy and should have protocols in place for diagnosis and management. Interestingly, for reasons that remain obscure, the rate of ectopic pregnancy in women presenting for early abortion is much lower than the rate of 1.9% for all pregnancies in the United States. The combination of mifepristone with misoprostol will not effectively treat ectopic pregnancy. In contrast, medical treatment of early ectopic pregnancy with methotrexate is 90% to 95% effective.</a:t>
            </a:r>
            <a:r>
              <a:rPr lang="en-US" altLang="en-US" sz="1000" baseline="30000" smtClean="0"/>
              <a:t>6,7</a:t>
            </a:r>
            <a:endParaRPr lang="en-US" altLang="en-US" smtClean="0"/>
          </a:p>
          <a:p>
            <a:pPr eaLnBrk="1" hangingPunct="1"/>
            <a:endParaRPr lang="en-US" altLang="en-US" sz="1000" smtClean="0"/>
          </a:p>
          <a:p>
            <a:pPr eaLnBrk="1" hangingPunct="1"/>
            <a:r>
              <a:rPr lang="en-US" altLang="en-US" sz="1000" smtClean="0"/>
              <a:t>Refs:</a:t>
            </a:r>
          </a:p>
          <a:p>
            <a:pPr eaLnBrk="1" hangingPunct="1"/>
            <a:r>
              <a:rPr lang="en-US" altLang="en-US" sz="1000" baseline="30000" smtClean="0"/>
              <a:t>1</a:t>
            </a:r>
            <a:r>
              <a:rPr lang="en-US" altLang="en-US" sz="1000" smtClean="0"/>
              <a:t> Schaff EA, Eisinger SH, Stadalius LS, Franks P, Gore BZ, Poppema S. Low-dose mifepristone 200 mg and vaginal misoprostol for abortion. </a:t>
            </a:r>
            <a:r>
              <a:rPr lang="en-US" altLang="en-US" sz="1000" i="1" smtClean="0"/>
              <a:t>Contraception</a:t>
            </a:r>
            <a:r>
              <a:rPr lang="en-US" altLang="en-US" sz="1000" smtClean="0"/>
              <a:t> 1999;59:1-6.</a:t>
            </a:r>
          </a:p>
          <a:p>
            <a:pPr eaLnBrk="1" hangingPunct="1"/>
            <a:r>
              <a:rPr lang="en-US" altLang="en-US" sz="1000" baseline="30000" smtClean="0"/>
              <a:t>2</a:t>
            </a:r>
            <a:r>
              <a:rPr lang="en-US" altLang="en-US" sz="1000" smtClean="0"/>
              <a:t> Ashok PW, Penney GC, Flett GM, Templeton A. An effective regimen for early medical abortion: a report of 2000 consecutive cases. </a:t>
            </a:r>
            <a:r>
              <a:rPr lang="en-US" altLang="en-US" sz="1000" i="1" smtClean="0"/>
              <a:t>Hum Reprod</a:t>
            </a:r>
            <a:r>
              <a:rPr lang="en-US" altLang="en-US" sz="1000" smtClean="0"/>
              <a:t> 1998;13:2962-2965.</a:t>
            </a:r>
          </a:p>
          <a:p>
            <a:pPr eaLnBrk="1" hangingPunct="1"/>
            <a:r>
              <a:rPr lang="en-US" altLang="en-US" sz="1000" baseline="30000" smtClean="0"/>
              <a:t>3</a:t>
            </a:r>
            <a:r>
              <a:rPr lang="en-US" altLang="en-US" sz="1000" smtClean="0"/>
              <a:t> Spitz IM, Bardin CW, Benton L, Robbins A. Early pregnancy termination with mifepristone and misoprostol in the United States. </a:t>
            </a:r>
            <a:r>
              <a:rPr lang="en-US" altLang="en-US" sz="1000" i="1" smtClean="0"/>
              <a:t>N Engl J Med</a:t>
            </a:r>
            <a:r>
              <a:rPr lang="en-US" altLang="en-US" sz="1000" smtClean="0"/>
              <a:t> 1998;338:1241-1247.</a:t>
            </a:r>
          </a:p>
          <a:p>
            <a:pPr eaLnBrk="1" hangingPunct="1"/>
            <a:r>
              <a:rPr lang="en-US" altLang="en-US" sz="1000" baseline="30000" smtClean="0"/>
              <a:t>4</a:t>
            </a:r>
            <a:r>
              <a:rPr lang="en-US" altLang="en-US" sz="1000" smtClean="0"/>
              <a:t> Winikoff B, Sivin I, Coyaji KJ, et al. Safety, efficacy, and acceptability of medical abortion in China, Cuba, and India: a comparative trial of mifepristone-misoprostol versus surgical abortion. </a:t>
            </a:r>
            <a:r>
              <a:rPr lang="en-US" altLang="en-US" sz="1000" i="1" smtClean="0"/>
              <a:t>Am J Obstet Gynecol</a:t>
            </a:r>
            <a:r>
              <a:rPr lang="en-US" altLang="en-US" sz="1000" smtClean="0"/>
              <a:t> 1997;176:431-437.</a:t>
            </a:r>
          </a:p>
          <a:p>
            <a:pPr eaLnBrk="1" hangingPunct="1"/>
            <a:r>
              <a:rPr lang="en-US" altLang="en-US" sz="1000" baseline="30000" smtClean="0"/>
              <a:t>5</a:t>
            </a:r>
            <a:r>
              <a:rPr lang="en-US" altLang="en-US" sz="1000" smtClean="0"/>
              <a:t> Kruse B, Poppema S, Creinin MD, Paul M. Management of side effects and complications in medical abortion. </a:t>
            </a:r>
            <a:r>
              <a:rPr lang="en-US" altLang="en-US" sz="1000" i="1" smtClean="0"/>
              <a:t>Am J Obstet Gynecol</a:t>
            </a:r>
            <a:r>
              <a:rPr lang="en-US" altLang="en-US" sz="1000" smtClean="0"/>
              <a:t> 2000;183(suppl):S65-S75. </a:t>
            </a:r>
          </a:p>
          <a:p>
            <a:pPr eaLnBrk="1" hangingPunct="1"/>
            <a:r>
              <a:rPr lang="en-US" altLang="en-US" sz="1000" baseline="30000" smtClean="0"/>
              <a:t>6</a:t>
            </a:r>
            <a:r>
              <a:rPr lang="en-US" altLang="en-US" sz="1000" smtClean="0"/>
              <a:t> Thoen LD, Creinin MD. Medical treatment of ectopic pregnancy with methotrexate. </a:t>
            </a:r>
            <a:r>
              <a:rPr lang="en-US" altLang="en-US" sz="1000" i="1" smtClean="0"/>
              <a:t>Fertil Steril</a:t>
            </a:r>
            <a:r>
              <a:rPr lang="en-US" altLang="en-US" sz="1000" smtClean="0"/>
              <a:t> 1997;68:727-730.</a:t>
            </a:r>
          </a:p>
          <a:p>
            <a:pPr eaLnBrk="1" hangingPunct="1"/>
            <a:r>
              <a:rPr lang="en-US" altLang="en-US" sz="1000" baseline="30000" smtClean="0"/>
              <a:t>7</a:t>
            </a:r>
            <a:r>
              <a:rPr lang="en-US" altLang="en-US" sz="1000" smtClean="0"/>
              <a:t> Lipscomb GH, Bran D, McCord ML, Portera JC, Ling FW. Analysis of three hundred fifteen ectopic pregnancies treated with single-dose methotrexate. </a:t>
            </a:r>
            <a:r>
              <a:rPr lang="en-US" altLang="en-US" sz="1000" i="1" smtClean="0"/>
              <a:t>Am J Obstet Gynecol</a:t>
            </a:r>
            <a:r>
              <a:rPr lang="en-US" altLang="en-US" sz="1000" smtClean="0"/>
              <a:t> 1998;178:1354-1358.</a:t>
            </a:r>
          </a:p>
        </p:txBody>
      </p:sp>
    </p:spTree>
    <p:extLst>
      <p:ext uri="{BB962C8B-B14F-4D97-AF65-F5344CB8AC3E}">
        <p14:creationId xmlns:p14="http://schemas.microsoft.com/office/powerpoint/2010/main" val="58787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4E1FA4A8-7C79-4226-BB84-869D11523A9E}" type="slidenum">
              <a:rPr lang="fr-FR"/>
              <a:pPr/>
              <a:t>10</a:t>
            </a:fld>
            <a:endParaRPr lang="fr-FR"/>
          </a:p>
        </p:txBody>
      </p:sp>
      <p:sp>
        <p:nvSpPr>
          <p:cNvPr id="40963" name="Rectangle 2"/>
          <p:cNvSpPr>
            <a:spLocks noGrp="1" noRot="1" noChangeAspect="1" noChangeArrowheads="1" noTextEdit="1"/>
          </p:cNvSpPr>
          <p:nvPr>
            <p:ph type="sldImg"/>
          </p:nvPr>
        </p:nvSpPr>
        <p:spPr>
          <a:xfrm>
            <a:off x="1143000" y="687388"/>
            <a:ext cx="4572000" cy="3429000"/>
          </a:xfrm>
          <a:ln/>
        </p:spPr>
      </p:sp>
      <p:sp>
        <p:nvSpPr>
          <p:cNvPr id="40964" name="Rectangle 3"/>
          <p:cNvSpPr>
            <a:spLocks noGrp="1" noChangeArrowheads="1"/>
          </p:cNvSpPr>
          <p:nvPr>
            <p:ph type="body" idx="1"/>
          </p:nvPr>
        </p:nvSpPr>
        <p:spPr>
          <a:xfrm>
            <a:off x="990600" y="4267200"/>
            <a:ext cx="5205413" cy="4114800"/>
          </a:xfrm>
          <a:noFill/>
          <a:ln/>
        </p:spPr>
        <p:txBody>
          <a:bodyPr/>
          <a:lstStyle/>
          <a:p>
            <a:pPr eaLnBrk="1" hangingPunct="1"/>
            <a:r>
              <a:rPr lang="en-US" altLang="en-US" smtClean="0">
                <a:cs typeface="Times New Roman" pitchFamily="18" charset="0"/>
              </a:rPr>
              <a:t>All medical abortion providers should be able to provide surgical intervention or have plans in place to refer patients in need of surgical intervention to others. As part of the prescriber’s agreement for mifepristone, the provider must be able to perform surgical intervention or have made plans for that care to be provided through others when necessary.</a:t>
            </a:r>
            <a:r>
              <a:rPr lang="en-US" altLang="en-US" smtClean="0"/>
              <a:t> </a:t>
            </a:r>
          </a:p>
          <a:p>
            <a:pPr eaLnBrk="1" hangingPunct="1"/>
            <a:endParaRPr lang="en-US" altLang="en-US" smtClean="0"/>
          </a:p>
          <a:p>
            <a:pPr eaLnBrk="1" hangingPunct="1"/>
            <a:r>
              <a:rPr lang="en-US" altLang="en-US" smtClean="0"/>
              <a:t>The decision to proceed with suction curettage will depend on the patient’s medical condition and the provider’s experience and judgment. Nonclinical factors, such as </a:t>
            </a:r>
            <a:br>
              <a:rPr lang="en-US" altLang="en-US" smtClean="0"/>
            </a:br>
            <a:r>
              <a:rPr lang="en-US" altLang="en-US" smtClean="0"/>
              <a:t>the patient’s need for child care and transportation, should also be considered.</a:t>
            </a:r>
          </a:p>
          <a:p>
            <a:pPr eaLnBrk="1" hangingPunct="1"/>
            <a:endParaRPr lang="en-US" altLang="en-US" smtClean="0"/>
          </a:p>
          <a:p>
            <a:pPr eaLnBrk="1" hangingPunct="1"/>
            <a:r>
              <a:rPr lang="en-US" altLang="en-US" smtClean="0"/>
              <a:t>Continuing pregnancy and incomplete abortion unresponsive to medical treatment (i.e., additional misoprostol) are appropriate indications for surgical management. Kruse and colleagues</a:t>
            </a:r>
            <a:r>
              <a:rPr lang="en-US" altLang="en-US" baseline="30000" smtClean="0"/>
              <a:t>1</a:t>
            </a:r>
            <a:r>
              <a:rPr lang="en-US" altLang="en-US" smtClean="0"/>
              <a:t> have proposed additional indications for surgical intervention, including:</a:t>
            </a:r>
          </a:p>
          <a:p>
            <a:pPr eaLnBrk="1" hangingPunct="1"/>
            <a:endParaRPr lang="en-US" altLang="en-US" smtClean="0"/>
          </a:p>
          <a:p>
            <a:pPr eaLnBrk="1" hangingPunct="1">
              <a:spcAft>
                <a:spcPct val="40000"/>
              </a:spcAft>
              <a:buFontTx/>
              <a:buChar char="•"/>
            </a:pPr>
            <a:r>
              <a:rPr lang="en-US" altLang="en-US" smtClean="0"/>
              <a:t>  Orthostatic hypotension</a:t>
            </a:r>
          </a:p>
          <a:p>
            <a:pPr eaLnBrk="1" hangingPunct="1">
              <a:spcAft>
                <a:spcPct val="40000"/>
              </a:spcAft>
              <a:buFontTx/>
              <a:buChar char="•"/>
            </a:pPr>
            <a:r>
              <a:rPr lang="en-US" altLang="en-US" smtClean="0"/>
              <a:t>  Anemia, especially with ongoing blood loss</a:t>
            </a:r>
          </a:p>
          <a:p>
            <a:pPr eaLnBrk="1" hangingPunct="1">
              <a:spcAft>
                <a:spcPct val="40000"/>
              </a:spcAft>
              <a:buFontTx/>
              <a:buChar char="•"/>
            </a:pPr>
            <a:r>
              <a:rPr lang="en-US" altLang="en-US" smtClean="0"/>
              <a:t>  Patient unable to return for further evaluation or has no access to emergency services</a:t>
            </a:r>
          </a:p>
          <a:p>
            <a:pPr eaLnBrk="1" hangingPunct="1">
              <a:spcAft>
                <a:spcPct val="40000"/>
              </a:spcAft>
              <a:buFontTx/>
              <a:buChar char="•"/>
            </a:pPr>
            <a:r>
              <a:rPr lang="en-US" altLang="en-US" smtClean="0"/>
              <a:t>  Subjective symptoms unresponsive to medical treatment</a:t>
            </a:r>
          </a:p>
          <a:p>
            <a:pPr eaLnBrk="1" hangingPunct="1">
              <a:spcAft>
                <a:spcPct val="40000"/>
              </a:spcAft>
              <a:buFontTx/>
              <a:buChar char="•"/>
            </a:pPr>
            <a:r>
              <a:rPr lang="en-US" altLang="en-US" smtClean="0"/>
              <a:t>  Patient clearly prefers to complete the abortion by aspiration</a:t>
            </a:r>
          </a:p>
          <a:p>
            <a:pPr eaLnBrk="1" hangingPunct="1"/>
            <a:endParaRPr lang="en-US" altLang="en-US" smtClean="0"/>
          </a:p>
          <a:p>
            <a:pPr eaLnBrk="1" hangingPunct="1"/>
            <a:r>
              <a:rPr lang="en-US" altLang="en-US" smtClean="0"/>
              <a:t>Ref: </a:t>
            </a:r>
          </a:p>
          <a:p>
            <a:pPr eaLnBrk="1" hangingPunct="1"/>
            <a:r>
              <a:rPr lang="en-US" altLang="en-US" baseline="30000" smtClean="0"/>
              <a:t>1 </a:t>
            </a:r>
            <a:r>
              <a:rPr lang="en-US" altLang="en-US" smtClean="0"/>
              <a:t>Kruse B, Poppema S, Creinin MD, Paul M. Management of side effects and complications in medical abortion. </a:t>
            </a:r>
            <a:r>
              <a:rPr lang="en-US" altLang="en-US" i="1" smtClean="0"/>
              <a:t>Am J Obstet Gynecol</a:t>
            </a:r>
            <a:r>
              <a:rPr lang="en-US" altLang="en-US" smtClean="0"/>
              <a:t> 2000;183(suppl):S65-S75. </a:t>
            </a:r>
          </a:p>
          <a:p>
            <a:pPr eaLnBrk="1" hangingPunct="1"/>
            <a:r>
              <a:rPr lang="en-US" altLang="en-US" smtClean="0"/>
              <a:t>	</a:t>
            </a:r>
          </a:p>
        </p:txBody>
      </p:sp>
    </p:spTree>
    <p:extLst>
      <p:ext uri="{BB962C8B-B14F-4D97-AF65-F5344CB8AC3E}">
        <p14:creationId xmlns:p14="http://schemas.microsoft.com/office/powerpoint/2010/main" val="2934536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672B045-B6FE-46EB-8016-29C233CE9AF0}" type="slidenum">
              <a:rPr lang="fr-FR" smtClean="0"/>
              <a:pPr/>
              <a:t>11</a:t>
            </a:fld>
            <a:endParaRPr lang="fr-FR"/>
          </a:p>
        </p:txBody>
      </p:sp>
    </p:spTree>
    <p:extLst>
      <p:ext uri="{BB962C8B-B14F-4D97-AF65-F5344CB8AC3E}">
        <p14:creationId xmlns:p14="http://schemas.microsoft.com/office/powerpoint/2010/main" val="2472385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normAutofit/>
          </a:bodyPr>
          <a:lstStyle>
            <a:lvl1pPr algn="l">
              <a:defRPr sz="3600">
                <a:solidFill>
                  <a:schemeClr val="bg1"/>
                </a:solidFill>
                <a:latin typeface="Raleway" pitchFamily="34" charset="0"/>
              </a:defRPr>
            </a:lvl1pPr>
          </a:lstStyle>
          <a:p>
            <a:r>
              <a:rPr lang="fr-FR" smtClean="0"/>
              <a:t>Cliquez pour modifier le style du titre</a:t>
            </a:r>
            <a:endParaRPr lang="fr-FR"/>
          </a:p>
        </p:txBody>
      </p:sp>
      <p:sp>
        <p:nvSpPr>
          <p:cNvPr id="3" name="Sous-titre 2"/>
          <p:cNvSpPr>
            <a:spLocks noGrp="1"/>
          </p:cNvSpPr>
          <p:nvPr>
            <p:ph type="subTitle" idx="1"/>
          </p:nvPr>
        </p:nvSpPr>
        <p:spPr>
          <a:xfrm>
            <a:off x="619472" y="3886200"/>
            <a:ext cx="6400800" cy="1752600"/>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DBDDB96B-E208-4D2A-905A-DA20A9D2EC7F}" type="datetime1">
              <a:rPr lang="fr-FR" smtClean="0"/>
              <a:pPr/>
              <a:t>15/09/2014</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00BA8EDE-6DC9-4F99-B0F4-25DFD083338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133735DB-DE92-42D0-966A-1440A8086850}" type="datetime1">
              <a:rPr lang="fr-FR" smtClean="0"/>
              <a:pPr/>
              <a:t>15/09/2014</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00BA8EDE-6DC9-4F99-B0F4-25DFD083338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atin typeface="Raleway" pitchFamily="34" charset="0"/>
              </a:defRPr>
            </a:lvl1pPr>
          </a:lstStyle>
          <a:p>
            <a:r>
              <a:rPr lang="fr-FR" smtClean="0"/>
              <a:t>Cliquez pour modifier le style du titre</a:t>
            </a:r>
            <a:endParaRPr lang="fr-FR"/>
          </a:p>
        </p:txBody>
      </p:sp>
      <p:sp>
        <p:nvSpPr>
          <p:cNvPr id="3" name="Espace réservé du contenu 2"/>
          <p:cNvSpPr>
            <a:spLocks noGrp="1"/>
          </p:cNvSpPr>
          <p:nvPr>
            <p:ph idx="1"/>
          </p:nvPr>
        </p:nvSpPr>
        <p:spPr/>
        <p:txBody>
          <a:bodyPr/>
          <a:lstStyle>
            <a:lvl1pPr>
              <a:defRPr sz="2600">
                <a:latin typeface="HelveticaNeueLT Std" pitchFamily="34" charset="0"/>
              </a:defRPr>
            </a:lvl1pPr>
            <a:lvl2pPr>
              <a:defRPr sz="2400">
                <a:latin typeface="HelveticaNeueLT Std" pitchFamily="34" charset="0"/>
              </a:defRPr>
            </a:lvl2pPr>
            <a:lvl3pPr>
              <a:defRPr sz="2400">
                <a:latin typeface="HelveticaNeueLT Std" pitchFamily="34" charset="0"/>
              </a:defRPr>
            </a:lvl3pPr>
            <a:lvl4pPr>
              <a:defRPr sz="2400">
                <a:latin typeface="HelveticaNeueLT Std" pitchFamily="34" charset="0"/>
              </a:defRPr>
            </a:lvl4pPr>
            <a:lvl5pPr>
              <a:defRPr sz="2400">
                <a:latin typeface="HelveticaNeueLT Std" pitchFamily="34" charset="0"/>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5"/>
          <p:cNvSpPr>
            <a:spLocks noGrp="1"/>
          </p:cNvSpPr>
          <p:nvPr>
            <p:ph type="sldNum" sz="quarter" idx="12"/>
          </p:nvPr>
        </p:nvSpPr>
        <p:spPr/>
        <p:txBody>
          <a:bodyPr/>
          <a:lstStyle>
            <a:lvl1pPr>
              <a:defRPr sz="1000">
                <a:latin typeface="HelveticaNeueLT Std" pitchFamily="34" charset="0"/>
              </a:defRPr>
            </a:lvl1pPr>
          </a:lstStyle>
          <a:p>
            <a:fld id="{00BA8EDE-6DC9-4F99-B0F4-25DFD083338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760040" y="2276872"/>
            <a:ext cx="7772400" cy="1362075"/>
          </a:xfrm>
        </p:spPr>
        <p:txBody>
          <a:bodyPr anchor="t">
            <a:normAutofit/>
          </a:bodyPr>
          <a:lstStyle>
            <a:lvl1pPr algn="l">
              <a:defRPr sz="3600" b="0" i="0" cap="none" baseline="0">
                <a:solidFill>
                  <a:schemeClr val="accent5">
                    <a:lumMod val="75000"/>
                  </a:schemeClr>
                </a:solidFill>
              </a:defRPr>
            </a:lvl1pPr>
          </a:lstStyle>
          <a:p>
            <a:r>
              <a:rPr lang="fr-FR" smtClean="0"/>
              <a:t>Cliquez pour modifier le style du titre</a:t>
            </a:r>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BFF37730-BED6-4855-9A53-E3E68D5A510F}" type="datetime1">
              <a:rPr lang="fr-FR" smtClean="0"/>
              <a:pPr/>
              <a:t>15/09/2014</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p:txBody>
          <a:bodyPr/>
          <a:lstStyle/>
          <a:p>
            <a:fld id="{00BA8EDE-6DC9-4F99-B0F4-25DFD083338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fld id="{092D6EF9-D278-4403-BE23-9279D50F87FA}" type="datetime1">
              <a:rPr lang="fr-FR" smtClean="0"/>
              <a:pPr/>
              <a:t>15/09/2014</a:t>
            </a:fld>
            <a:endParaRPr lang="fr-F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FR"/>
          </a:p>
        </p:txBody>
      </p:sp>
      <p:sp>
        <p:nvSpPr>
          <p:cNvPr id="9" name="Espace réservé du numéro de diapositive 8"/>
          <p:cNvSpPr>
            <a:spLocks noGrp="1"/>
          </p:cNvSpPr>
          <p:nvPr>
            <p:ph type="sldNum" sz="quarter" idx="12"/>
          </p:nvPr>
        </p:nvSpPr>
        <p:spPr/>
        <p:txBody>
          <a:bodyPr/>
          <a:lstStyle/>
          <a:p>
            <a:fld id="{00BA8EDE-6DC9-4F99-B0F4-25DFD083338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fld id="{C8A7B0BD-EC42-4CF2-9610-CE457FA4D129}" type="datetime1">
              <a:rPr lang="fr-FR" smtClean="0"/>
              <a:pPr/>
              <a:t>15/09/2014</a:t>
            </a:fld>
            <a:endParaRPr lang="fr-F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p:txBody>
          <a:bodyPr/>
          <a:lstStyle/>
          <a:p>
            <a:fld id="{00BA8EDE-6DC9-4F99-B0F4-25DFD083338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fld id="{65367638-7C60-4F6C-AD8B-2B584B74BFDB}" type="datetime1">
              <a:rPr lang="fr-FR" smtClean="0"/>
              <a:pPr/>
              <a:t>15/09/2014</a:t>
            </a:fld>
            <a:endParaRPr lang="fr-FR"/>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fr-FR"/>
          </a:p>
        </p:txBody>
      </p:sp>
      <p:sp>
        <p:nvSpPr>
          <p:cNvPr id="4" name="Espace réservé du numéro de diapositive 3"/>
          <p:cNvSpPr>
            <a:spLocks noGrp="1"/>
          </p:cNvSpPr>
          <p:nvPr>
            <p:ph type="sldNum" sz="quarter" idx="12"/>
          </p:nvPr>
        </p:nvSpPr>
        <p:spPr/>
        <p:txBody>
          <a:bodyPr/>
          <a:lstStyle/>
          <a:p>
            <a:fld id="{00BA8EDE-6DC9-4F99-B0F4-25DFD083338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F7AEF07E-40BD-4F2C-A02F-C432F8BEEC84}" type="datetime1">
              <a:rPr lang="fr-FR" smtClean="0"/>
              <a:pPr/>
              <a:t>15/09/2014</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p:txBody>
          <a:bodyPr/>
          <a:lstStyle/>
          <a:p>
            <a:fld id="{00BA8EDE-6DC9-4F99-B0F4-25DFD083338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39F5367A-E0F9-4728-B293-32185D597C4D}" type="datetime1">
              <a:rPr lang="fr-FR" smtClean="0"/>
              <a:pPr/>
              <a:t>15/09/2014</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p:txBody>
          <a:bodyPr/>
          <a:lstStyle/>
          <a:p>
            <a:fld id="{00BA8EDE-6DC9-4F99-B0F4-25DFD083338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116632"/>
            <a:ext cx="8229600" cy="1143000"/>
          </a:xfrm>
          <a:prstGeom prst="rect">
            <a:avLst/>
          </a:prstGeom>
        </p:spPr>
        <p:txBody>
          <a:bodyPr vert="horz" lIns="91440" tIns="45720" rIns="91440" bIns="45720" rtlCol="0" anchor="ctr">
            <a:normAutofit/>
          </a:body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457200" y="1916832"/>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endParaRPr lang="fr-FR" dirty="0"/>
          </a:p>
        </p:txBody>
      </p:sp>
      <p:sp>
        <p:nvSpPr>
          <p:cNvPr id="6" name="Espace réservé du numéro de diapositive 5"/>
          <p:cNvSpPr>
            <a:spLocks noGrp="1"/>
          </p:cNvSpPr>
          <p:nvPr>
            <p:ph type="sldNum" sz="quarter" idx="4"/>
          </p:nvPr>
        </p:nvSpPr>
        <p:spPr>
          <a:xfrm>
            <a:off x="-19094" y="6520259"/>
            <a:ext cx="442392" cy="365125"/>
          </a:xfrm>
          <a:prstGeom prst="rect">
            <a:avLst/>
          </a:prstGeom>
        </p:spPr>
        <p:txBody>
          <a:bodyPr vert="horz" lIns="91440" tIns="45720" rIns="91440" bIns="45720" rtlCol="0" anchor="ctr"/>
          <a:lstStyle>
            <a:lvl1pPr algn="r">
              <a:defRPr sz="1000">
                <a:solidFill>
                  <a:schemeClr val="bg1">
                    <a:lumMod val="50000"/>
                  </a:schemeClr>
                </a:solidFill>
                <a:latin typeface="HelveticaNeueLT Std" pitchFamily="34" charset="0"/>
              </a:defRPr>
            </a:lvl1pPr>
          </a:lstStyle>
          <a:p>
            <a:fld id="{00BA8EDE-6DC9-4F99-B0F4-25DFD083338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3200" kern="1200">
          <a:solidFill>
            <a:schemeClr val="tx1">
              <a:lumMod val="65000"/>
              <a:lumOff val="35000"/>
            </a:schemeClr>
          </a:solidFill>
          <a:latin typeface="Raleway" pitchFamily="34" charset="0"/>
          <a:ea typeface="+mj-ea"/>
          <a:cs typeface="+mj-cs"/>
        </a:defRPr>
      </a:lvl1pPr>
    </p:titleStyle>
    <p:bodyStyle>
      <a:lvl1pPr marL="0" indent="0" algn="l" defTabSz="914400" rtl="0" eaLnBrk="1" latinLnBrk="0" hangingPunct="1">
        <a:spcBef>
          <a:spcPts val="0"/>
        </a:spcBef>
        <a:spcAft>
          <a:spcPts val="1200"/>
        </a:spcAft>
        <a:buClr>
          <a:schemeClr val="accent5">
            <a:lumMod val="75000"/>
          </a:schemeClr>
        </a:buClr>
        <a:buFontTx/>
        <a:buNone/>
        <a:defRPr sz="2800" kern="1200">
          <a:solidFill>
            <a:schemeClr val="accent5">
              <a:lumMod val="75000"/>
            </a:schemeClr>
          </a:solidFill>
          <a:latin typeface="HelveticaNeueLT Std" pitchFamily="34" charset="0"/>
          <a:ea typeface="+mn-ea"/>
          <a:cs typeface="+mn-cs"/>
        </a:defRPr>
      </a:lvl1pPr>
      <a:lvl2pPr marL="357188" indent="-357188" algn="l" defTabSz="914400" rtl="0" eaLnBrk="1" latinLnBrk="0" hangingPunct="1">
        <a:spcBef>
          <a:spcPts val="0"/>
        </a:spcBef>
        <a:spcAft>
          <a:spcPts val="1200"/>
        </a:spcAft>
        <a:buClr>
          <a:schemeClr val="accent6">
            <a:lumMod val="75000"/>
          </a:schemeClr>
        </a:buClr>
        <a:buFont typeface="Wingdings" pitchFamily="2" charset="2"/>
        <a:buChar char="§"/>
        <a:defRPr sz="2800" kern="1200">
          <a:solidFill>
            <a:schemeClr val="tx1">
              <a:lumMod val="65000"/>
              <a:lumOff val="35000"/>
            </a:schemeClr>
          </a:solidFill>
          <a:latin typeface="HelveticaNeueLT Std" pitchFamily="34" charset="0"/>
          <a:ea typeface="+mn-ea"/>
          <a:cs typeface="+mn-cs"/>
        </a:defRPr>
      </a:lvl2pPr>
      <a:lvl3pPr marL="714375" indent="-357188" algn="l" defTabSz="914400" rtl="0" eaLnBrk="1" latinLnBrk="0" hangingPunct="1">
        <a:spcBef>
          <a:spcPts val="0"/>
        </a:spcBef>
        <a:spcAft>
          <a:spcPts val="1200"/>
        </a:spcAft>
        <a:buClr>
          <a:schemeClr val="accent5">
            <a:lumMod val="75000"/>
          </a:schemeClr>
        </a:buClr>
        <a:buFont typeface="Wingdings" pitchFamily="2" charset="2"/>
        <a:buChar char="§"/>
        <a:defRPr sz="2800" kern="1200">
          <a:solidFill>
            <a:schemeClr val="tx1">
              <a:lumMod val="65000"/>
              <a:lumOff val="35000"/>
            </a:schemeClr>
          </a:solidFill>
          <a:latin typeface="HelveticaNeueLT Std" pitchFamily="34" charset="0"/>
          <a:ea typeface="+mn-ea"/>
          <a:cs typeface="+mn-cs"/>
        </a:defRPr>
      </a:lvl3pPr>
      <a:lvl4pPr marL="1079500" indent="-365125" algn="l" defTabSz="914400" rtl="0" eaLnBrk="1" latinLnBrk="0" hangingPunct="1">
        <a:spcBef>
          <a:spcPts val="0"/>
        </a:spcBef>
        <a:spcAft>
          <a:spcPts val="1200"/>
        </a:spcAft>
        <a:buClr>
          <a:schemeClr val="accent6">
            <a:lumMod val="75000"/>
          </a:schemeClr>
        </a:buClr>
        <a:buFont typeface="Wingdings" pitchFamily="2" charset="2"/>
        <a:buChar char="§"/>
        <a:defRPr sz="2800" kern="1200">
          <a:solidFill>
            <a:schemeClr val="tx1">
              <a:lumMod val="65000"/>
              <a:lumOff val="35000"/>
            </a:schemeClr>
          </a:solidFill>
          <a:latin typeface="HelveticaNeueLT Std" pitchFamily="34" charset="0"/>
          <a:ea typeface="+mn-ea"/>
          <a:cs typeface="+mn-cs"/>
        </a:defRPr>
      </a:lvl4pPr>
      <a:lvl5pPr marL="1793875" indent="-357188" algn="l" defTabSz="914400" rtl="0" eaLnBrk="1" latinLnBrk="0" hangingPunct="1">
        <a:spcBef>
          <a:spcPct val="20000"/>
        </a:spcBef>
        <a:buClr>
          <a:schemeClr val="accent5">
            <a:lumMod val="75000"/>
          </a:schemeClr>
        </a:buClr>
        <a:buFont typeface="Wingdings" pitchFamily="2" charset="2"/>
        <a:buChar char="§"/>
        <a:defRPr sz="2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130425"/>
            <a:ext cx="8676456" cy="1470025"/>
          </a:xfrm>
        </p:spPr>
        <p:txBody>
          <a:bodyPr>
            <a:normAutofit/>
          </a:bodyPr>
          <a:lstStyle/>
          <a:p>
            <a:r>
              <a:rPr lang="fr-CA" sz="3500" dirty="0" smtClean="0"/>
              <a:t>Avortement médical  ou médicamenteux</a:t>
            </a:r>
            <a:endParaRPr lang="fr-FR" sz="3500" dirty="0"/>
          </a:p>
        </p:txBody>
      </p:sp>
      <p:sp>
        <p:nvSpPr>
          <p:cNvPr id="3" name="Sous-titre 2"/>
          <p:cNvSpPr>
            <a:spLocks noGrp="1"/>
          </p:cNvSpPr>
          <p:nvPr>
            <p:ph type="subTitle" idx="1"/>
          </p:nvPr>
        </p:nvSpPr>
        <p:spPr>
          <a:xfrm>
            <a:off x="467544" y="3886200"/>
            <a:ext cx="6552728" cy="1752600"/>
          </a:xfrm>
        </p:spPr>
        <p:txBody>
          <a:bodyPr/>
          <a:lstStyle/>
          <a:p>
            <a:r>
              <a:rPr lang="fr-CA" dirty="0" smtClean="0"/>
              <a:t>Édith Guilbert M.D., </a:t>
            </a:r>
            <a:r>
              <a:rPr lang="fr-CA" dirty="0" err="1" smtClean="0"/>
              <a:t>M.Sc</a:t>
            </a:r>
            <a:r>
              <a:rPr lang="fr-CA" dirty="0" smtClean="0"/>
              <a:t>.</a:t>
            </a:r>
          </a:p>
          <a:p>
            <a:r>
              <a:rPr lang="fr-CA" sz="2000" dirty="0" smtClean="0"/>
              <a:t>FQPN, Internet,16 septembre 2014</a:t>
            </a:r>
            <a:endParaRPr lang="fr-FR"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z="3400" smtClean="0"/>
              <a:t>Critères d’intervention chirurgicale dans l’avortement médical</a:t>
            </a:r>
          </a:p>
        </p:txBody>
      </p:sp>
      <p:sp>
        <p:nvSpPr>
          <p:cNvPr id="24579" name="Rectangle 3"/>
          <p:cNvSpPr>
            <a:spLocks noGrp="1" noChangeArrowheads="1"/>
          </p:cNvSpPr>
          <p:nvPr>
            <p:ph type="body" idx="1"/>
          </p:nvPr>
        </p:nvSpPr>
        <p:spPr>
          <a:xfrm>
            <a:off x="250825" y="1752600"/>
            <a:ext cx="8588375" cy="4724400"/>
          </a:xfrm>
        </p:spPr>
        <p:txBody>
          <a:bodyPr>
            <a:normAutofit fontScale="92500"/>
          </a:bodyPr>
          <a:lstStyle/>
          <a:p>
            <a:pPr marL="223838" indent="-161925" eaLnBrk="1" hangingPunct="1">
              <a:lnSpc>
                <a:spcPct val="95000"/>
              </a:lnSpc>
              <a:spcBef>
                <a:spcPct val="30000"/>
              </a:spcBef>
              <a:buFont typeface="Courier New" pitchFamily="49" charset="0"/>
              <a:buChar char="o"/>
            </a:pPr>
            <a:r>
              <a:rPr lang="en-US" altLang="en-US" sz="2400" dirty="0" smtClean="0"/>
              <a:t> </a:t>
            </a:r>
            <a:r>
              <a:rPr lang="en-US" altLang="en-US" sz="2400" dirty="0" err="1" smtClean="0">
                <a:latin typeface="Arial" pitchFamily="34" charset="0"/>
                <a:cs typeface="Arial" pitchFamily="34" charset="0"/>
              </a:rPr>
              <a:t>Grossesse</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évolutive</a:t>
            </a:r>
            <a:endParaRPr lang="en-US" altLang="en-US" sz="2400" dirty="0" smtClean="0">
              <a:latin typeface="Arial" pitchFamily="34" charset="0"/>
              <a:cs typeface="Arial" pitchFamily="34" charset="0"/>
            </a:endParaRPr>
          </a:p>
          <a:p>
            <a:pPr marL="223838" indent="-161925" eaLnBrk="1" hangingPunct="1">
              <a:lnSpc>
                <a:spcPct val="95000"/>
              </a:lnSpc>
              <a:spcBef>
                <a:spcPct val="30000"/>
              </a:spcBef>
              <a:buFont typeface="Courier New" pitchFamily="49" charset="0"/>
              <a:buChar char="o"/>
            </a:pP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Avortement</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incomplet</a:t>
            </a:r>
            <a:r>
              <a:rPr lang="en-US" altLang="en-US" sz="2400" dirty="0" smtClean="0">
                <a:latin typeface="Arial" pitchFamily="34" charset="0"/>
                <a:cs typeface="Arial" pitchFamily="34" charset="0"/>
              </a:rPr>
              <a:t> ne </a:t>
            </a:r>
            <a:r>
              <a:rPr lang="en-US" altLang="en-US" sz="2400" dirty="0" err="1" smtClean="0">
                <a:latin typeface="Arial" pitchFamily="34" charset="0"/>
                <a:cs typeface="Arial" pitchFamily="34" charset="0"/>
              </a:rPr>
              <a:t>répondant</a:t>
            </a:r>
            <a:r>
              <a:rPr lang="en-US" altLang="en-US" sz="2400" dirty="0" smtClean="0">
                <a:latin typeface="Arial" pitchFamily="34" charset="0"/>
                <a:cs typeface="Arial" pitchFamily="34" charset="0"/>
              </a:rPr>
              <a:t> pas au </a:t>
            </a:r>
            <a:r>
              <a:rPr lang="en-US" altLang="en-US" sz="2400" dirty="0" err="1" smtClean="0">
                <a:latin typeface="Arial" pitchFamily="34" charset="0"/>
                <a:cs typeface="Arial" pitchFamily="34" charset="0"/>
              </a:rPr>
              <a:t>traitement</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médical</a:t>
            </a:r>
            <a:endParaRPr lang="en-US" altLang="en-US" sz="2400" dirty="0" smtClean="0">
              <a:latin typeface="Arial" pitchFamily="34" charset="0"/>
              <a:cs typeface="Arial" pitchFamily="34" charset="0"/>
            </a:endParaRPr>
          </a:p>
          <a:p>
            <a:pPr marL="223838" indent="-161925" eaLnBrk="1" hangingPunct="1">
              <a:lnSpc>
                <a:spcPct val="95000"/>
              </a:lnSpc>
              <a:spcBef>
                <a:spcPct val="30000"/>
              </a:spcBef>
              <a:buFont typeface="Courier New" pitchFamily="49" charset="0"/>
              <a:buChar char="o"/>
            </a:pPr>
            <a:r>
              <a:rPr lang="en-US" altLang="en-US" sz="2400" dirty="0" smtClean="0">
                <a:latin typeface="Arial" pitchFamily="34" charset="0"/>
                <a:cs typeface="Arial" pitchFamily="34" charset="0"/>
              </a:rPr>
              <a:t> Hypotension </a:t>
            </a:r>
            <a:r>
              <a:rPr lang="en-US" altLang="en-US" sz="2400" dirty="0" err="1" smtClean="0">
                <a:latin typeface="Arial" pitchFamily="34" charset="0"/>
                <a:cs typeface="Arial" pitchFamily="34" charset="0"/>
              </a:rPr>
              <a:t>orthostatique</a:t>
            </a:r>
            <a:endParaRPr lang="en-US" altLang="en-US" sz="2400" dirty="0" smtClean="0">
              <a:latin typeface="Arial" pitchFamily="34" charset="0"/>
              <a:cs typeface="Arial" pitchFamily="34" charset="0"/>
            </a:endParaRPr>
          </a:p>
          <a:p>
            <a:pPr marL="223838" indent="-161925" eaLnBrk="1" hangingPunct="1">
              <a:lnSpc>
                <a:spcPct val="95000"/>
              </a:lnSpc>
              <a:spcBef>
                <a:spcPct val="30000"/>
              </a:spcBef>
              <a:buFont typeface="Courier New" pitchFamily="49" charset="0"/>
              <a:buChar char="o"/>
            </a:pP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Anémie</a:t>
            </a:r>
            <a:r>
              <a:rPr lang="en-US" altLang="en-US" sz="2400" dirty="0" smtClean="0">
                <a:latin typeface="Arial" pitchFamily="34" charset="0"/>
                <a:cs typeface="Arial" pitchFamily="34" charset="0"/>
              </a:rPr>
              <a:t>, en </a:t>
            </a:r>
            <a:r>
              <a:rPr lang="en-US" altLang="en-US" sz="2400" dirty="0" err="1" smtClean="0">
                <a:latin typeface="Arial" pitchFamily="34" charset="0"/>
                <a:cs typeface="Arial" pitchFamily="34" charset="0"/>
              </a:rPr>
              <a:t>particulier</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lors</a:t>
            </a:r>
            <a:r>
              <a:rPr lang="en-US" altLang="en-US" sz="2400" dirty="0" smtClean="0">
                <a:latin typeface="Arial" pitchFamily="34" charset="0"/>
                <a:cs typeface="Arial" pitchFamily="34" charset="0"/>
              </a:rPr>
              <a:t> de </a:t>
            </a:r>
            <a:r>
              <a:rPr lang="en-US" altLang="en-US" sz="2400" dirty="0" err="1" smtClean="0">
                <a:latin typeface="Arial" pitchFamily="34" charset="0"/>
                <a:cs typeface="Arial" pitchFamily="34" charset="0"/>
              </a:rPr>
              <a:t>pertes</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sanguines</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abondantes</a:t>
            </a:r>
            <a:r>
              <a:rPr lang="en-US" altLang="en-US" sz="2400" dirty="0" smtClean="0">
                <a:latin typeface="Arial" pitchFamily="34" charset="0"/>
                <a:cs typeface="Arial" pitchFamily="34" charset="0"/>
              </a:rPr>
              <a:t> et continues</a:t>
            </a:r>
          </a:p>
          <a:p>
            <a:pPr marL="223838" indent="-161925" eaLnBrk="1" hangingPunct="1">
              <a:lnSpc>
                <a:spcPct val="95000"/>
              </a:lnSpc>
              <a:spcBef>
                <a:spcPct val="30000"/>
              </a:spcBef>
              <a:buFont typeface="Courier New" pitchFamily="49" charset="0"/>
              <a:buChar char="o"/>
            </a:pPr>
            <a:r>
              <a:rPr lang="en-US" altLang="en-US" sz="2400" dirty="0" smtClean="0">
                <a:latin typeface="Arial" pitchFamily="34" charset="0"/>
                <a:cs typeface="Arial" pitchFamily="34" charset="0"/>
              </a:rPr>
              <a:t> Femme </a:t>
            </a:r>
            <a:r>
              <a:rPr lang="en-US" altLang="en-US" sz="2400" dirty="0" err="1" smtClean="0">
                <a:latin typeface="Arial" pitchFamily="34" charset="0"/>
                <a:cs typeface="Arial" pitchFamily="34" charset="0"/>
              </a:rPr>
              <a:t>n’ayant</a:t>
            </a:r>
            <a:r>
              <a:rPr lang="en-US" altLang="en-US" sz="2400" dirty="0" smtClean="0">
                <a:latin typeface="Arial" pitchFamily="34" charset="0"/>
                <a:cs typeface="Arial" pitchFamily="34" charset="0"/>
              </a:rPr>
              <a:t> pas </a:t>
            </a:r>
            <a:r>
              <a:rPr lang="en-US" altLang="en-US" sz="2400" dirty="0" err="1" smtClean="0">
                <a:latin typeface="Arial" pitchFamily="34" charset="0"/>
                <a:cs typeface="Arial" pitchFamily="34" charset="0"/>
              </a:rPr>
              <a:t>accès</a:t>
            </a:r>
            <a:r>
              <a:rPr lang="en-US" altLang="en-US" sz="2400" dirty="0" smtClean="0">
                <a:latin typeface="Arial" pitchFamily="34" charset="0"/>
                <a:cs typeface="Arial" pitchFamily="34" charset="0"/>
              </a:rPr>
              <a:t> à des services </a:t>
            </a:r>
            <a:r>
              <a:rPr lang="en-US" altLang="en-US" sz="2400" dirty="0" err="1" smtClean="0">
                <a:latin typeface="Arial" pitchFamily="34" charset="0"/>
                <a:cs typeface="Arial" pitchFamily="34" charset="0"/>
              </a:rPr>
              <a:t>d’urgence</a:t>
            </a:r>
            <a:endParaRPr lang="en-US" altLang="en-US" sz="2400" dirty="0" smtClean="0">
              <a:latin typeface="Arial" pitchFamily="34" charset="0"/>
              <a:cs typeface="Arial" pitchFamily="34" charset="0"/>
            </a:endParaRPr>
          </a:p>
          <a:p>
            <a:pPr marL="223838" indent="-161925" eaLnBrk="1" hangingPunct="1">
              <a:lnSpc>
                <a:spcPct val="95000"/>
              </a:lnSpc>
              <a:spcBef>
                <a:spcPct val="30000"/>
              </a:spcBef>
              <a:buFont typeface="Courier New" pitchFamily="49" charset="0"/>
              <a:buChar char="o"/>
            </a:pP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Symptômes</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douleurs</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nausées</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vomissements</a:t>
            </a:r>
            <a:r>
              <a:rPr lang="en-US" altLang="en-US" sz="2400" dirty="0" smtClean="0">
                <a:latin typeface="Arial" pitchFamily="34" charset="0"/>
                <a:cs typeface="Arial" pitchFamily="34" charset="0"/>
              </a:rPr>
              <a:t>, etc…) ne </a:t>
            </a:r>
            <a:r>
              <a:rPr lang="en-US" altLang="en-US" sz="2400" dirty="0" err="1" smtClean="0">
                <a:latin typeface="Arial" pitchFamily="34" charset="0"/>
                <a:cs typeface="Arial" pitchFamily="34" charset="0"/>
              </a:rPr>
              <a:t>répondant</a:t>
            </a:r>
            <a:r>
              <a:rPr lang="en-US" altLang="en-US" sz="2400" dirty="0" smtClean="0">
                <a:latin typeface="Arial" pitchFamily="34" charset="0"/>
                <a:cs typeface="Arial" pitchFamily="34" charset="0"/>
              </a:rPr>
              <a:t> pas au </a:t>
            </a:r>
            <a:r>
              <a:rPr lang="en-US" altLang="en-US" sz="2400" dirty="0" err="1" smtClean="0">
                <a:latin typeface="Arial" pitchFamily="34" charset="0"/>
                <a:cs typeface="Arial" pitchFamily="34" charset="0"/>
              </a:rPr>
              <a:t>traitement</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médical</a:t>
            </a:r>
            <a:endParaRPr lang="en-US" altLang="en-US" sz="2400" dirty="0" smtClean="0">
              <a:latin typeface="Arial" pitchFamily="34" charset="0"/>
              <a:cs typeface="Arial" pitchFamily="34" charset="0"/>
            </a:endParaRPr>
          </a:p>
          <a:p>
            <a:pPr marL="223838" indent="-161925" eaLnBrk="1" hangingPunct="1">
              <a:lnSpc>
                <a:spcPct val="95000"/>
              </a:lnSpc>
              <a:spcBef>
                <a:spcPct val="30000"/>
              </a:spcBef>
              <a:buFont typeface="Courier New" pitchFamily="49" charset="0"/>
              <a:buChar char="o"/>
            </a:pP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Désir</a:t>
            </a:r>
            <a:r>
              <a:rPr lang="en-US" altLang="en-US" sz="2400" dirty="0" smtClean="0">
                <a:latin typeface="Arial" pitchFamily="34" charset="0"/>
                <a:cs typeface="Arial" pitchFamily="34" charset="0"/>
              </a:rPr>
              <a:t> de la femme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Satisfaction des femmes </a:t>
            </a:r>
            <a:endParaRPr lang="fr-FR" dirty="0"/>
          </a:p>
        </p:txBody>
      </p:sp>
      <p:sp>
        <p:nvSpPr>
          <p:cNvPr id="3" name="Espace réservé du contenu 2"/>
          <p:cNvSpPr>
            <a:spLocks noGrp="1"/>
          </p:cNvSpPr>
          <p:nvPr>
            <p:ph idx="1"/>
          </p:nvPr>
        </p:nvSpPr>
        <p:spPr>
          <a:xfrm>
            <a:off x="457200" y="1916833"/>
            <a:ext cx="8229600" cy="3888432"/>
          </a:xfrm>
        </p:spPr>
        <p:txBody>
          <a:bodyPr>
            <a:normAutofit fontScale="77500" lnSpcReduction="20000"/>
          </a:bodyPr>
          <a:lstStyle/>
          <a:p>
            <a:pPr>
              <a:buFont typeface="Courier New" pitchFamily="49" charset="0"/>
              <a:buChar char="o"/>
            </a:pPr>
            <a:r>
              <a:rPr lang="fr-CA" dirty="0" smtClean="0"/>
              <a:t> Étude sur l’acceptabilité de </a:t>
            </a:r>
            <a:r>
              <a:rPr lang="fr-CA" dirty="0" err="1" smtClean="0"/>
              <a:t>Metho</a:t>
            </a:r>
            <a:r>
              <a:rPr lang="fr-CA" dirty="0" smtClean="0"/>
              <a:t> &amp; </a:t>
            </a:r>
            <a:r>
              <a:rPr lang="fr-CA" dirty="0" err="1" smtClean="0"/>
              <a:t>Miso</a:t>
            </a:r>
            <a:r>
              <a:rPr lang="fr-CA" dirty="0" smtClean="0"/>
              <a:t> (</a:t>
            </a:r>
            <a:r>
              <a:rPr lang="fr-CA" dirty="0" err="1" smtClean="0"/>
              <a:t>Creinin</a:t>
            </a:r>
            <a:r>
              <a:rPr lang="fr-CA" dirty="0" smtClean="0"/>
              <a:t>, 1996):</a:t>
            </a:r>
          </a:p>
          <a:p>
            <a:pPr lvl="2">
              <a:buFont typeface="Arial" pitchFamily="34" charset="0"/>
              <a:buChar char="•"/>
            </a:pPr>
            <a:r>
              <a:rPr lang="fr-CA" dirty="0" smtClean="0"/>
              <a:t>74,4% des femmes: expérience favorable</a:t>
            </a:r>
          </a:p>
          <a:p>
            <a:pPr lvl="2">
              <a:buFont typeface="Arial" pitchFamily="34" charset="0"/>
              <a:buChar char="•"/>
            </a:pPr>
            <a:r>
              <a:rPr lang="fr-CA" dirty="0" smtClean="0"/>
              <a:t>48,4% voulaient éviter la chirurgie </a:t>
            </a:r>
          </a:p>
          <a:p>
            <a:pPr lvl="2">
              <a:buFont typeface="Arial" pitchFamily="34" charset="0"/>
              <a:buChar char="•"/>
            </a:pPr>
            <a:r>
              <a:rPr lang="fr-CA" dirty="0" smtClean="0"/>
              <a:t>83,5% répéteraient l’expérience si besoin</a:t>
            </a:r>
          </a:p>
          <a:p>
            <a:pPr>
              <a:buFont typeface="Courier New" pitchFamily="49" charset="0"/>
              <a:buChar char="o"/>
            </a:pPr>
            <a:r>
              <a:rPr lang="fr-CA" dirty="0" smtClean="0"/>
              <a:t> RCT sur la satisfaction IVG </a:t>
            </a:r>
            <a:r>
              <a:rPr lang="fr-CA" dirty="0" err="1" smtClean="0"/>
              <a:t>Chir</a:t>
            </a:r>
            <a:r>
              <a:rPr lang="fr-CA" dirty="0" smtClean="0"/>
              <a:t> vs IVG Med (</a:t>
            </a:r>
            <a:r>
              <a:rPr lang="fr-CA" dirty="0" err="1" smtClean="0"/>
              <a:t>Rorbyel</a:t>
            </a:r>
            <a:r>
              <a:rPr lang="fr-CA" dirty="0" smtClean="0"/>
              <a:t>, 2005):</a:t>
            </a:r>
          </a:p>
          <a:p>
            <a:pPr lvl="2">
              <a:buFont typeface="Arial" pitchFamily="34" charset="0"/>
              <a:buChar char="•"/>
            </a:pPr>
            <a:r>
              <a:rPr lang="fr-CA" dirty="0" smtClean="0"/>
              <a:t>Choix: Satisfaction plus grande avec IVG </a:t>
            </a:r>
            <a:r>
              <a:rPr lang="fr-CA" dirty="0" err="1" smtClean="0"/>
              <a:t>Chir</a:t>
            </a:r>
            <a:r>
              <a:rPr lang="fr-CA" dirty="0" smtClean="0"/>
              <a:t> (92% vs 82%)</a:t>
            </a:r>
          </a:p>
          <a:p>
            <a:pPr lvl="2">
              <a:buFont typeface="Arial" pitchFamily="34" charset="0"/>
              <a:buChar char="•"/>
            </a:pPr>
            <a:r>
              <a:rPr lang="fr-CA" dirty="0" smtClean="0"/>
              <a:t>RCT: Satisfaction plus grande avec IVG </a:t>
            </a:r>
            <a:r>
              <a:rPr lang="fr-CA" dirty="0" err="1" smtClean="0"/>
              <a:t>Chir</a:t>
            </a:r>
            <a:r>
              <a:rPr lang="fr-CA" dirty="0" smtClean="0"/>
              <a:t> (94% vs 68%)</a:t>
            </a:r>
          </a:p>
          <a:p>
            <a:pPr lvl="2">
              <a:buFont typeface="Arial" pitchFamily="34" charset="0"/>
              <a:buChar char="•"/>
            </a:pPr>
            <a:r>
              <a:rPr lang="fr-CA" dirty="0" smtClean="0"/>
              <a:t>Satisfaction pour IVG Med inversement corrélée à durée gestationnelle</a:t>
            </a:r>
          </a:p>
          <a:p>
            <a:pPr>
              <a:buFont typeface="Courier New" pitchFamily="49" charset="0"/>
              <a:buChar char="o"/>
            </a:pPr>
            <a:r>
              <a:rPr lang="fr-CA" dirty="0" smtClean="0"/>
              <a:t> Une américaine sur 3 à 4 qui a une IVG obtient une IVG médicale  </a:t>
            </a:r>
          </a:p>
        </p:txBody>
      </p:sp>
      <p:sp>
        <p:nvSpPr>
          <p:cNvPr id="4" name="Espace réservé du numéro de diapositive 3"/>
          <p:cNvSpPr>
            <a:spLocks noGrp="1"/>
          </p:cNvSpPr>
          <p:nvPr>
            <p:ph type="sldNum" sz="quarter" idx="12"/>
          </p:nvPr>
        </p:nvSpPr>
        <p:spPr/>
        <p:txBody>
          <a:bodyPr/>
          <a:lstStyle/>
          <a:p>
            <a:fld id="{00BA8EDE-6DC9-4F99-B0F4-25DFD083338C}" type="slidenum">
              <a:rPr lang="fr-FR" smtClean="0"/>
              <a:pPr/>
              <a:t>11</a:t>
            </a:fld>
            <a:endParaRPr lang="fr-FR"/>
          </a:p>
        </p:txBody>
      </p:sp>
      <p:sp>
        <p:nvSpPr>
          <p:cNvPr id="5" name="ZoneTexte 4"/>
          <p:cNvSpPr txBox="1"/>
          <p:nvPr/>
        </p:nvSpPr>
        <p:spPr>
          <a:xfrm>
            <a:off x="539552" y="6093296"/>
            <a:ext cx="6912768" cy="646331"/>
          </a:xfrm>
          <a:prstGeom prst="rect">
            <a:avLst/>
          </a:prstGeom>
          <a:noFill/>
        </p:spPr>
        <p:txBody>
          <a:bodyPr wrap="square" rtlCol="0">
            <a:spAutoFit/>
          </a:bodyPr>
          <a:lstStyle/>
          <a:p>
            <a:r>
              <a:rPr lang="fr-CA" dirty="0" err="1" smtClean="0"/>
              <a:t>Creinin</a:t>
            </a:r>
            <a:r>
              <a:rPr lang="fr-CA" dirty="0" smtClean="0"/>
              <a:t> MD, Burke AE. Contraception 1996;54:19-22.</a:t>
            </a:r>
          </a:p>
          <a:p>
            <a:r>
              <a:rPr lang="fr-CA" dirty="0" err="1" smtClean="0"/>
              <a:t>Rorbyel</a:t>
            </a:r>
            <a:r>
              <a:rPr lang="fr-CA" dirty="0" smtClean="0"/>
              <a:t> C, </a:t>
            </a:r>
            <a:r>
              <a:rPr lang="fr-CA" dirty="0" err="1" smtClean="0"/>
              <a:t>Norgaard</a:t>
            </a:r>
            <a:r>
              <a:rPr lang="fr-CA" dirty="0" smtClean="0"/>
              <a:t> M, </a:t>
            </a:r>
            <a:r>
              <a:rPr lang="fr-CA" dirty="0" err="1" smtClean="0"/>
              <a:t>Nilas</a:t>
            </a:r>
            <a:r>
              <a:rPr lang="fr-CA" dirty="0" smtClean="0"/>
              <a:t> L. </a:t>
            </a:r>
            <a:r>
              <a:rPr lang="fr-CA" dirty="0" err="1" smtClean="0"/>
              <a:t>Human</a:t>
            </a:r>
            <a:r>
              <a:rPr lang="fr-CA" dirty="0" smtClean="0"/>
              <a:t> Reproduction 2005;20(3):834-8.</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Satisfaction des professionnel-le-s</a:t>
            </a:r>
            <a:endParaRPr lang="fr-FR" dirty="0"/>
          </a:p>
        </p:txBody>
      </p:sp>
      <p:sp>
        <p:nvSpPr>
          <p:cNvPr id="3" name="Espace réservé du contenu 2"/>
          <p:cNvSpPr>
            <a:spLocks noGrp="1"/>
          </p:cNvSpPr>
          <p:nvPr>
            <p:ph idx="1"/>
          </p:nvPr>
        </p:nvSpPr>
        <p:spPr>
          <a:xfrm>
            <a:off x="457200" y="1772816"/>
            <a:ext cx="8507288" cy="4669979"/>
          </a:xfrm>
        </p:spPr>
        <p:txBody>
          <a:bodyPr>
            <a:normAutofit fontScale="77500" lnSpcReduction="20000"/>
          </a:bodyPr>
          <a:lstStyle/>
          <a:p>
            <a:pPr>
              <a:buFont typeface="Courier New" pitchFamily="49" charset="0"/>
              <a:buChar char="o"/>
            </a:pPr>
            <a:r>
              <a:rPr lang="fr-CA" dirty="0" smtClean="0"/>
              <a:t> Études sur le sujet???</a:t>
            </a:r>
          </a:p>
          <a:p>
            <a:pPr>
              <a:buFont typeface="Courier New" pitchFamily="49" charset="0"/>
              <a:buChar char="o"/>
            </a:pPr>
            <a:r>
              <a:rPr lang="fr-CA" dirty="0" smtClean="0"/>
              <a:t> Au Québec, l’IVG médicale est peu utilisée car: </a:t>
            </a:r>
          </a:p>
          <a:p>
            <a:pPr lvl="2">
              <a:buFont typeface="Arial" pitchFamily="34" charset="0"/>
              <a:buChar char="•"/>
            </a:pPr>
            <a:r>
              <a:rPr lang="fr-CA" dirty="0" smtClean="0"/>
              <a:t>Les femmes ne sont pas au courant et ne le demandent pas.</a:t>
            </a:r>
          </a:p>
          <a:p>
            <a:pPr lvl="2">
              <a:buFont typeface="Arial" pitchFamily="34" charset="0"/>
              <a:buChar char="•"/>
            </a:pPr>
            <a:r>
              <a:rPr lang="fr-CA" dirty="0" smtClean="0"/>
              <a:t>Les professionnel-le-s trouvent que le </a:t>
            </a:r>
            <a:r>
              <a:rPr lang="fr-CA" dirty="0" err="1" smtClean="0"/>
              <a:t>counseling</a:t>
            </a:r>
            <a:r>
              <a:rPr lang="fr-CA" dirty="0" smtClean="0"/>
              <a:t> à faire est trop long ou sont mal à l’aise avec cette approche</a:t>
            </a:r>
          </a:p>
          <a:p>
            <a:pPr lvl="3">
              <a:buFont typeface="Wingdings" pitchFamily="2" charset="2"/>
              <a:buChar char="v"/>
            </a:pPr>
            <a:r>
              <a:rPr lang="fr-CA" dirty="0" smtClean="0"/>
              <a:t>Efficacité retardée du </a:t>
            </a:r>
            <a:r>
              <a:rPr lang="fr-CA" dirty="0" err="1" smtClean="0"/>
              <a:t>Metho</a:t>
            </a:r>
            <a:r>
              <a:rPr lang="fr-CA" dirty="0" smtClean="0"/>
              <a:t> &amp; </a:t>
            </a:r>
            <a:r>
              <a:rPr lang="fr-CA" dirty="0" err="1" smtClean="0"/>
              <a:t>Miso</a:t>
            </a:r>
            <a:endParaRPr lang="fr-CA" dirty="0" smtClean="0"/>
          </a:p>
          <a:p>
            <a:pPr lvl="3">
              <a:buFont typeface="Wingdings" pitchFamily="2" charset="2"/>
              <a:buChar char="v"/>
            </a:pPr>
            <a:r>
              <a:rPr lang="fr-CA" dirty="0" smtClean="0"/>
              <a:t>Symptômes d’avortement et effets secondaires vs sédation-analgésie de l’IVG chirurgicale</a:t>
            </a:r>
          </a:p>
          <a:p>
            <a:pPr lvl="2">
              <a:buFont typeface="Arial" pitchFamily="34" charset="0"/>
              <a:buChar char="•"/>
            </a:pPr>
            <a:r>
              <a:rPr lang="fr-CA" dirty="0" smtClean="0"/>
              <a:t>Dans certaines cliniques, jusqu’à 50% des femmes ont un curetage de révision… (Étude IVG 2013)</a:t>
            </a:r>
          </a:p>
          <a:p>
            <a:pPr lvl="2">
              <a:buFont typeface="Arial" pitchFamily="34" charset="0"/>
              <a:buChar char="•"/>
            </a:pPr>
            <a:r>
              <a:rPr lang="fr-CA" dirty="0" smtClean="0"/>
              <a:t>Utilisation </a:t>
            </a:r>
            <a:r>
              <a:rPr lang="fr-CA" i="1" dirty="0" smtClean="0"/>
              <a:t>off label </a:t>
            </a:r>
            <a:r>
              <a:rPr lang="fr-CA" dirty="0" smtClean="0"/>
              <a:t>de produits</a:t>
            </a:r>
          </a:p>
          <a:p>
            <a:pPr lvl="2">
              <a:buFont typeface="Arial" pitchFamily="34" charset="0"/>
              <a:buChar char="•"/>
            </a:pPr>
            <a:r>
              <a:rPr lang="fr-CA" dirty="0" smtClean="0"/>
              <a:t>Pas de code RAMQ et certains s’y opposent</a:t>
            </a:r>
          </a:p>
          <a:p>
            <a:pPr lvl="2">
              <a:buFont typeface="Arial" pitchFamily="34" charset="0"/>
              <a:buChar char="•"/>
            </a:pPr>
            <a:r>
              <a:rPr lang="fr-CA" dirty="0" smtClean="0"/>
              <a:t>Culture pro IVG chirurgicale</a:t>
            </a:r>
            <a:endParaRPr lang="fr-FR" dirty="0"/>
          </a:p>
        </p:txBody>
      </p:sp>
      <p:sp>
        <p:nvSpPr>
          <p:cNvPr id="4" name="Espace réservé du numéro de diapositive 3"/>
          <p:cNvSpPr>
            <a:spLocks noGrp="1"/>
          </p:cNvSpPr>
          <p:nvPr>
            <p:ph type="sldNum" sz="quarter" idx="12"/>
          </p:nvPr>
        </p:nvSpPr>
        <p:spPr/>
        <p:txBody>
          <a:bodyPr/>
          <a:lstStyle/>
          <a:p>
            <a:fld id="{00BA8EDE-6DC9-4F99-B0F4-25DFD083338C}"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OFFRE-T-ON UN VÉRITABLE CHOIX AU CANADA????</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p:cNvSpPr>
            <a:spLocks noGrp="1"/>
          </p:cNvSpPr>
          <p:nvPr>
            <p:ph type="title"/>
          </p:nvPr>
        </p:nvSpPr>
        <p:spPr/>
        <p:txBody>
          <a:bodyPr/>
          <a:lstStyle/>
          <a:p>
            <a:pPr eaLnBrk="1" hangingPunct="1"/>
            <a:r>
              <a:rPr lang="fr-CA" smtClean="0"/>
              <a:t>Conclusion</a:t>
            </a:r>
            <a:endParaRPr lang="fr-FR" smtClean="0"/>
          </a:p>
        </p:txBody>
      </p:sp>
      <p:sp>
        <p:nvSpPr>
          <p:cNvPr id="25603" name="Espace réservé du contenu 2"/>
          <p:cNvSpPr>
            <a:spLocks noGrp="1"/>
          </p:cNvSpPr>
          <p:nvPr>
            <p:ph idx="1"/>
          </p:nvPr>
        </p:nvSpPr>
        <p:spPr/>
        <p:txBody>
          <a:bodyPr>
            <a:normAutofit/>
          </a:bodyPr>
          <a:lstStyle/>
          <a:p>
            <a:pPr eaLnBrk="1" hangingPunct="1">
              <a:buFont typeface="Courier New" pitchFamily="49" charset="0"/>
              <a:buChar char="o"/>
            </a:pPr>
            <a:r>
              <a:rPr lang="fr-CA" sz="2400" dirty="0" smtClean="0"/>
              <a:t> Avant 7 semaines de gestation, l’IVG chirurgicale est légèrement plus efficace que l’IVG médicale.</a:t>
            </a:r>
          </a:p>
          <a:p>
            <a:pPr eaLnBrk="1" hangingPunct="1">
              <a:buFont typeface="Courier New" pitchFamily="49" charset="0"/>
              <a:buChar char="o"/>
            </a:pPr>
            <a:r>
              <a:rPr lang="fr-CA" sz="2400" dirty="0" smtClean="0"/>
              <a:t> L’IVG médicale avec </a:t>
            </a:r>
            <a:r>
              <a:rPr lang="fr-CA" sz="2400" dirty="0" err="1" smtClean="0"/>
              <a:t>Méthotrexate</a:t>
            </a:r>
            <a:r>
              <a:rPr lang="fr-CA" sz="2400" dirty="0" smtClean="0"/>
              <a:t> et </a:t>
            </a:r>
            <a:r>
              <a:rPr lang="fr-CA" sz="2400" dirty="0" err="1" smtClean="0"/>
              <a:t>Misoprostol</a:t>
            </a:r>
            <a:r>
              <a:rPr lang="fr-CA" sz="2400" dirty="0" smtClean="0"/>
              <a:t> est un processus plus long que l’IVG chirurgicale.</a:t>
            </a:r>
          </a:p>
          <a:p>
            <a:pPr eaLnBrk="1" hangingPunct="1">
              <a:buFont typeface="Courier New" pitchFamily="49" charset="0"/>
              <a:buChar char="o"/>
            </a:pPr>
            <a:r>
              <a:rPr lang="fr-CA" sz="2400" dirty="0" smtClean="0"/>
              <a:t> Par contre, l’IVG médicale est associée à un moins grand interventionnisme des intervenants de la santé, à un risque infectieux moindre et à une plus grande intimité.</a:t>
            </a:r>
          </a:p>
          <a:p>
            <a:pPr eaLnBrk="1" hangingPunct="1">
              <a:buFont typeface="Courier New" pitchFamily="49" charset="0"/>
              <a:buChar char="o"/>
            </a:pPr>
            <a:r>
              <a:rPr lang="fr-CA" sz="2400" dirty="0" smtClean="0"/>
              <a:t> Lorsque les deux approches sont disponibles et que les critères d’éligibilité le permettent, le choix de l’approche d’IVG revient à la femme. </a:t>
            </a:r>
          </a:p>
          <a:p>
            <a:pPr eaLnBrk="1" hangingPunct="1"/>
            <a:endParaRPr lang="fr-FR"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CA" dirty="0" smtClean="0"/>
              <a:t>IVG médicale au Canada</a:t>
            </a:r>
            <a:endParaRPr lang="fr-FR" dirty="0"/>
          </a:p>
        </p:txBody>
      </p:sp>
      <p:graphicFrame>
        <p:nvGraphicFramePr>
          <p:cNvPr id="4" name="Espace réservé du contenu 3"/>
          <p:cNvGraphicFramePr>
            <a:graphicFrameLocks noGrp="1"/>
          </p:cNvGraphicFramePr>
          <p:nvPr>
            <p:ph idx="1"/>
          </p:nvPr>
        </p:nvGraphicFramePr>
        <p:xfrm>
          <a:off x="251521" y="1340768"/>
          <a:ext cx="8661647" cy="5289038"/>
        </p:xfrm>
        <a:graphic>
          <a:graphicData uri="http://schemas.openxmlformats.org/drawingml/2006/table">
            <a:tbl>
              <a:tblPr firstRow="1" bandRow="1">
                <a:tableStyleId>{5C22544A-7EE6-4342-B048-85BDC9FD1C3A}</a:tableStyleId>
              </a:tblPr>
              <a:tblGrid>
                <a:gridCol w="1905596"/>
                <a:gridCol w="4168360"/>
                <a:gridCol w="1515767"/>
                <a:gridCol w="1071924"/>
              </a:tblGrid>
              <a:tr h="731399">
                <a:tc>
                  <a:txBody>
                    <a:bodyPr/>
                    <a:lstStyle/>
                    <a:p>
                      <a:r>
                        <a:rPr lang="fr-CA" dirty="0" smtClean="0"/>
                        <a:t>Lieu</a:t>
                      </a:r>
                      <a:endParaRPr lang="fr-FR" dirty="0"/>
                    </a:p>
                  </a:txBody>
                  <a:tcPr/>
                </a:tc>
                <a:tc>
                  <a:txBody>
                    <a:bodyPr/>
                    <a:lstStyle/>
                    <a:p>
                      <a:r>
                        <a:rPr lang="fr-CA" dirty="0" smtClean="0"/>
                        <a:t>IVG médicale</a:t>
                      </a:r>
                      <a:endParaRPr lang="fr-FR" dirty="0"/>
                    </a:p>
                  </a:txBody>
                  <a:tcPr/>
                </a:tc>
                <a:tc>
                  <a:txBody>
                    <a:bodyPr/>
                    <a:lstStyle/>
                    <a:p>
                      <a:r>
                        <a:rPr lang="fr-CA" dirty="0" smtClean="0"/>
                        <a:t>IVG chirurgicale</a:t>
                      </a:r>
                      <a:endParaRPr lang="fr-FR" dirty="0"/>
                    </a:p>
                  </a:txBody>
                  <a:tcPr/>
                </a:tc>
                <a:tc>
                  <a:txBody>
                    <a:bodyPr/>
                    <a:lstStyle/>
                    <a:p>
                      <a:r>
                        <a:rPr lang="fr-CA" dirty="0" smtClean="0"/>
                        <a:t>IVG mixte</a:t>
                      </a:r>
                      <a:endParaRPr lang="fr-FR" dirty="0"/>
                    </a:p>
                  </a:txBody>
                  <a:tcPr/>
                </a:tc>
              </a:tr>
              <a:tr h="381335">
                <a:tc>
                  <a:txBody>
                    <a:bodyPr/>
                    <a:lstStyle/>
                    <a:p>
                      <a:r>
                        <a:rPr lang="fr-CA" dirty="0" smtClean="0"/>
                        <a:t>Canada ICIS 2011</a:t>
                      </a:r>
                      <a:endParaRPr lang="fr-FR" dirty="0"/>
                    </a:p>
                  </a:txBody>
                  <a:tcPr/>
                </a:tc>
                <a:tc>
                  <a:txBody>
                    <a:bodyPr/>
                    <a:lstStyle/>
                    <a:p>
                      <a:pPr algn="ctr"/>
                      <a:r>
                        <a:rPr lang="fr-CA" dirty="0" smtClean="0"/>
                        <a:t>3,7%</a:t>
                      </a:r>
                      <a:endParaRPr lang="fr-FR" dirty="0"/>
                    </a:p>
                  </a:txBody>
                  <a:tcPr/>
                </a:tc>
                <a:tc>
                  <a:txBody>
                    <a:bodyPr/>
                    <a:lstStyle/>
                    <a:p>
                      <a:pPr algn="ctr"/>
                      <a:r>
                        <a:rPr lang="fr-CA" dirty="0" smtClean="0"/>
                        <a:t>93,8%</a:t>
                      </a:r>
                      <a:endParaRPr lang="fr-FR" dirty="0"/>
                    </a:p>
                  </a:txBody>
                  <a:tcPr/>
                </a:tc>
                <a:tc>
                  <a:txBody>
                    <a:bodyPr/>
                    <a:lstStyle/>
                    <a:p>
                      <a:pPr algn="ctr"/>
                      <a:r>
                        <a:rPr lang="fr-CA" dirty="0" smtClean="0"/>
                        <a:t>2,3%</a:t>
                      </a:r>
                      <a:endParaRPr lang="fr-FR" dirty="0"/>
                    </a:p>
                  </a:txBody>
                  <a:tcPr/>
                </a:tc>
              </a:tr>
              <a:tr h="667337">
                <a:tc rowSpan="2">
                  <a:txBody>
                    <a:bodyPr/>
                    <a:lstStyle/>
                    <a:p>
                      <a:r>
                        <a:rPr lang="fr-CA" dirty="0" smtClean="0"/>
                        <a:t>Canada Enquête 2013</a:t>
                      </a:r>
                      <a:endParaRPr lang="fr-FR" dirty="0"/>
                    </a:p>
                  </a:txBody>
                  <a:tcPr/>
                </a:tc>
                <a:tc>
                  <a:txBody>
                    <a:bodyPr/>
                    <a:lstStyle/>
                    <a:p>
                      <a:pPr algn="ctr"/>
                      <a:r>
                        <a:rPr lang="fr-CA" dirty="0" smtClean="0"/>
                        <a:t>4% (1%)</a:t>
                      </a:r>
                      <a:endParaRPr lang="fr-FR" dirty="0"/>
                    </a:p>
                  </a:txBody>
                  <a:tcPr/>
                </a:tc>
                <a:tc>
                  <a:txBody>
                    <a:bodyPr/>
                    <a:lstStyle/>
                    <a:p>
                      <a:pPr algn="ctr"/>
                      <a:r>
                        <a:rPr lang="fr-CA" dirty="0" smtClean="0"/>
                        <a:t>96% (99%)</a:t>
                      </a:r>
                      <a:endParaRPr lang="fr-FR" dirty="0"/>
                    </a:p>
                  </a:txBody>
                  <a:tcPr/>
                </a:tc>
                <a:tc>
                  <a:txBody>
                    <a:bodyPr/>
                    <a:lstStyle/>
                    <a:p>
                      <a:pPr algn="ctr"/>
                      <a:r>
                        <a:rPr lang="fr-CA" dirty="0" smtClean="0"/>
                        <a:t>-</a:t>
                      </a:r>
                      <a:endParaRPr lang="fr-FR" dirty="0"/>
                    </a:p>
                  </a:txBody>
                  <a:tcPr/>
                </a:tc>
              </a:tr>
              <a:tr h="1220956">
                <a:tc vMerge="1">
                  <a:txBody>
                    <a:bodyPr/>
                    <a:lstStyle/>
                    <a:p>
                      <a:endParaRPr lang="fr-FR" dirty="0"/>
                    </a:p>
                  </a:txBody>
                  <a:tcPr/>
                </a:tc>
                <a:tc>
                  <a:txBody>
                    <a:bodyPr/>
                    <a:lstStyle/>
                    <a:p>
                      <a:pPr algn="l"/>
                      <a:r>
                        <a:rPr lang="fr-CA" dirty="0" smtClean="0"/>
                        <a:t>59,3%</a:t>
                      </a:r>
                      <a:r>
                        <a:rPr lang="fr-CA" baseline="0" dirty="0" smtClean="0"/>
                        <a:t> faits par des médecins généralistes</a:t>
                      </a:r>
                      <a:endParaRPr lang="fr-FR" baseline="0" dirty="0" smtClean="0"/>
                    </a:p>
                    <a:p>
                      <a:pPr algn="l"/>
                      <a:r>
                        <a:rPr lang="fr-CA" baseline="0" dirty="0" smtClean="0"/>
                        <a:t>79,7% sont des femmes</a:t>
                      </a:r>
                    </a:p>
                    <a:p>
                      <a:pPr algn="l"/>
                      <a:r>
                        <a:rPr lang="fr-CA" baseline="0" dirty="0" smtClean="0"/>
                        <a:t>63,3% vont jusqu’à 49 jours de gestation</a:t>
                      </a:r>
                      <a:endParaRPr lang="fr-FR" dirty="0"/>
                    </a:p>
                  </a:txBody>
                  <a:tcPr/>
                </a:tc>
                <a:tc>
                  <a:txBody>
                    <a:bodyPr/>
                    <a:lstStyle/>
                    <a:p>
                      <a:pPr algn="ctr"/>
                      <a:endParaRPr lang="fr-FR"/>
                    </a:p>
                  </a:txBody>
                  <a:tcPr/>
                </a:tc>
                <a:tc>
                  <a:txBody>
                    <a:bodyPr/>
                    <a:lstStyle/>
                    <a:p>
                      <a:pPr algn="ctr"/>
                      <a:endParaRPr lang="fr-FR" dirty="0"/>
                    </a:p>
                  </a:txBody>
                  <a:tcPr/>
                </a:tc>
              </a:tr>
              <a:tr h="381335">
                <a:tc>
                  <a:txBody>
                    <a:bodyPr/>
                    <a:lstStyle/>
                    <a:p>
                      <a:r>
                        <a:rPr lang="fr-CA" dirty="0" smtClean="0"/>
                        <a:t>US CDC 2010</a:t>
                      </a:r>
                      <a:endParaRPr lang="fr-FR" dirty="0"/>
                    </a:p>
                  </a:txBody>
                  <a:tcPr/>
                </a:tc>
                <a:tc>
                  <a:txBody>
                    <a:bodyPr/>
                    <a:lstStyle/>
                    <a:p>
                      <a:pPr algn="ctr"/>
                      <a:r>
                        <a:rPr lang="fr-CA" dirty="0" smtClean="0"/>
                        <a:t>17,8%</a:t>
                      </a:r>
                      <a:endParaRPr lang="fr-FR" dirty="0"/>
                    </a:p>
                  </a:txBody>
                  <a:tcPr/>
                </a:tc>
                <a:tc>
                  <a:txBody>
                    <a:bodyPr/>
                    <a:lstStyle/>
                    <a:p>
                      <a:pPr algn="ctr"/>
                      <a:r>
                        <a:rPr lang="fr-CA" dirty="0" smtClean="0"/>
                        <a:t>80,5%</a:t>
                      </a:r>
                      <a:endParaRPr lang="fr-FR" dirty="0"/>
                    </a:p>
                  </a:txBody>
                  <a:tcPr/>
                </a:tc>
                <a:tc>
                  <a:txBody>
                    <a:bodyPr/>
                    <a:lstStyle/>
                    <a:p>
                      <a:pPr algn="ctr"/>
                      <a:r>
                        <a:rPr lang="fr-CA" dirty="0" smtClean="0"/>
                        <a:t>1,9%</a:t>
                      </a:r>
                      <a:endParaRPr lang="fr-FR" dirty="0"/>
                    </a:p>
                  </a:txBody>
                  <a:tcPr/>
                </a:tc>
              </a:tr>
              <a:tr h="381335">
                <a:tc rowSpan="2">
                  <a:txBody>
                    <a:bodyPr/>
                    <a:lstStyle/>
                    <a:p>
                      <a:r>
                        <a:rPr lang="fr-CA" dirty="0" smtClean="0"/>
                        <a:t>US Enquête 2013</a:t>
                      </a:r>
                      <a:endParaRPr lang="fr-FR" dirty="0"/>
                    </a:p>
                  </a:txBody>
                  <a:tcPr/>
                </a:tc>
                <a:tc>
                  <a:txBody>
                    <a:bodyPr/>
                    <a:lstStyle/>
                    <a:p>
                      <a:pPr algn="ctr"/>
                      <a:r>
                        <a:rPr lang="fr-CA" dirty="0" smtClean="0"/>
                        <a:t>35,6%</a:t>
                      </a:r>
                      <a:endParaRPr lang="fr-FR" dirty="0"/>
                    </a:p>
                  </a:txBody>
                  <a:tcPr/>
                </a:tc>
                <a:tc>
                  <a:txBody>
                    <a:bodyPr/>
                    <a:lstStyle/>
                    <a:p>
                      <a:pPr algn="ctr"/>
                      <a:r>
                        <a:rPr lang="fr-CA" dirty="0" smtClean="0"/>
                        <a:t>64,4%</a:t>
                      </a:r>
                      <a:endParaRPr lang="fr-FR" dirty="0"/>
                    </a:p>
                  </a:txBody>
                  <a:tcPr/>
                </a:tc>
                <a:tc>
                  <a:txBody>
                    <a:bodyPr/>
                    <a:lstStyle/>
                    <a:p>
                      <a:pPr algn="ctr"/>
                      <a:endParaRPr lang="fr-FR" dirty="0"/>
                    </a:p>
                  </a:txBody>
                  <a:tcPr/>
                </a:tc>
              </a:tr>
              <a:tr h="1525341">
                <a:tc vMerge="1">
                  <a:txBody>
                    <a:bodyPr/>
                    <a:lstStyle/>
                    <a:p>
                      <a:endParaRPr lang="fr-FR" dirty="0"/>
                    </a:p>
                  </a:txBody>
                  <a:tcPr/>
                </a:tc>
                <a:tc>
                  <a:txBody>
                    <a:bodyPr/>
                    <a:lstStyle/>
                    <a:p>
                      <a:pPr algn="l"/>
                      <a:r>
                        <a:rPr lang="fr-CA" dirty="0" smtClean="0"/>
                        <a:t>56% faits par des médecins (3/4</a:t>
                      </a:r>
                      <a:r>
                        <a:rPr lang="fr-CA" baseline="0" dirty="0" smtClean="0"/>
                        <a:t> sont des spécialistes), 26% par des </a:t>
                      </a:r>
                      <a:r>
                        <a:rPr lang="fr-CA" i="1" baseline="0" dirty="0" smtClean="0"/>
                        <a:t>nurses </a:t>
                      </a:r>
                      <a:r>
                        <a:rPr lang="fr-CA" i="1" baseline="0" dirty="0" err="1" smtClean="0"/>
                        <a:t>practitioners</a:t>
                      </a:r>
                      <a:r>
                        <a:rPr lang="fr-CA" baseline="0" dirty="0" smtClean="0"/>
                        <a:t>, 6% par des infirmières</a:t>
                      </a:r>
                    </a:p>
                    <a:p>
                      <a:pPr algn="l"/>
                      <a:r>
                        <a:rPr lang="fr-CA" dirty="0" smtClean="0"/>
                        <a:t>78,7% sont des femmes</a:t>
                      </a:r>
                    </a:p>
                    <a:p>
                      <a:pPr algn="l"/>
                      <a:r>
                        <a:rPr lang="fr-CA" dirty="0" smtClean="0"/>
                        <a:t>79,1% vont jusqu’à</a:t>
                      </a:r>
                      <a:r>
                        <a:rPr lang="fr-CA" baseline="0" dirty="0" smtClean="0"/>
                        <a:t> 63 jours de gestation</a:t>
                      </a:r>
                      <a:endParaRPr lang="fr-FR" dirty="0"/>
                    </a:p>
                  </a:txBody>
                  <a:tcPr/>
                </a:tc>
                <a:tc>
                  <a:txBody>
                    <a:bodyPr/>
                    <a:lstStyle/>
                    <a:p>
                      <a:pPr algn="ctr"/>
                      <a:endParaRPr lang="fr-FR" dirty="0"/>
                    </a:p>
                  </a:txBody>
                  <a:tcPr/>
                </a:tc>
                <a:tc>
                  <a:txBody>
                    <a:bodyPr/>
                    <a:lstStyle/>
                    <a:p>
                      <a:pPr algn="ctr"/>
                      <a:endParaRPr lang="fr-FR"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CA" dirty="0" smtClean="0"/>
              <a:t>IVG médicale au Québec</a:t>
            </a:r>
            <a:endParaRPr lang="fr-FR" dirty="0"/>
          </a:p>
        </p:txBody>
      </p:sp>
      <p:sp>
        <p:nvSpPr>
          <p:cNvPr id="3" name="Espace réservé du contenu 2"/>
          <p:cNvSpPr>
            <a:spLocks noGrp="1"/>
          </p:cNvSpPr>
          <p:nvPr>
            <p:ph idx="1"/>
          </p:nvPr>
        </p:nvSpPr>
        <p:spPr/>
        <p:txBody>
          <a:bodyPr/>
          <a:lstStyle/>
          <a:p>
            <a:pPr>
              <a:buFont typeface="Wingdings" pitchFamily="2" charset="2"/>
              <a:buChar char="Ø"/>
            </a:pPr>
            <a:r>
              <a:rPr lang="fr-CA" dirty="0" smtClean="0"/>
              <a:t> On la pratique approximativement depuis 1998.</a:t>
            </a:r>
          </a:p>
          <a:p>
            <a:pPr>
              <a:buFont typeface="Wingdings" pitchFamily="2" charset="2"/>
              <a:buChar char="Ø"/>
            </a:pPr>
            <a:r>
              <a:rPr lang="fr-CA" dirty="0" smtClean="0"/>
              <a:t> On utilise </a:t>
            </a:r>
            <a:r>
              <a:rPr lang="fr-CA" i="1" dirty="0" smtClean="0"/>
              <a:t>off label </a:t>
            </a:r>
            <a:r>
              <a:rPr lang="fr-CA" dirty="0" smtClean="0"/>
              <a:t>:</a:t>
            </a:r>
          </a:p>
          <a:p>
            <a:pPr lvl="2">
              <a:buFont typeface="Wingdings" pitchFamily="2" charset="2"/>
              <a:buChar char="Ø"/>
            </a:pPr>
            <a:r>
              <a:rPr lang="fr-CA" dirty="0" err="1" smtClean="0"/>
              <a:t>Misoprostol</a:t>
            </a:r>
            <a:r>
              <a:rPr lang="fr-CA" dirty="0" smtClean="0"/>
              <a:t> seul, 800 </a:t>
            </a:r>
            <a:r>
              <a:rPr lang="fr-CA" dirty="0" smtClean="0">
                <a:sym typeface="Symbol"/>
              </a:rPr>
              <a:t>g </a:t>
            </a:r>
            <a:r>
              <a:rPr lang="fr-CA" dirty="0" err="1" smtClean="0">
                <a:sym typeface="Symbol"/>
              </a:rPr>
              <a:t>qq</a:t>
            </a:r>
            <a:r>
              <a:rPr lang="fr-CA" dirty="0" smtClean="0">
                <a:sym typeface="Symbol"/>
              </a:rPr>
              <a:t> jours plus tard, </a:t>
            </a:r>
            <a:r>
              <a:rPr lang="fr-CA" dirty="0" err="1" smtClean="0">
                <a:sym typeface="Symbol"/>
              </a:rPr>
              <a:t>intravaginal</a:t>
            </a:r>
            <a:r>
              <a:rPr lang="fr-CA" dirty="0" smtClean="0">
                <a:sym typeface="Symbol"/>
              </a:rPr>
              <a:t> ou buccal, pour 1-2 doses </a:t>
            </a:r>
            <a:endParaRPr lang="fr-CA" dirty="0" smtClean="0"/>
          </a:p>
          <a:p>
            <a:pPr lvl="2">
              <a:buFont typeface="Wingdings" pitchFamily="2" charset="2"/>
              <a:buChar char="Ø"/>
            </a:pPr>
            <a:r>
              <a:rPr lang="fr-CA" dirty="0" err="1" smtClean="0"/>
              <a:t>Methotrexate</a:t>
            </a:r>
            <a:r>
              <a:rPr lang="fr-CA" dirty="0" smtClean="0"/>
              <a:t> 50 mg/m</a:t>
            </a:r>
            <a:r>
              <a:rPr lang="fr-CA" baseline="30000" dirty="0" smtClean="0"/>
              <a:t>2</a:t>
            </a:r>
            <a:r>
              <a:rPr lang="fr-CA" dirty="0" smtClean="0"/>
              <a:t> IM ou 50 mg per os ET </a:t>
            </a:r>
            <a:r>
              <a:rPr lang="fr-CA" dirty="0" err="1" smtClean="0"/>
              <a:t>Misoprostol</a:t>
            </a:r>
            <a:r>
              <a:rPr lang="fr-CA" dirty="0" smtClean="0"/>
              <a:t> 800 </a:t>
            </a:r>
            <a:r>
              <a:rPr lang="fr-CA" dirty="0" smtClean="0">
                <a:sym typeface="Symbol"/>
              </a:rPr>
              <a:t>g </a:t>
            </a:r>
            <a:r>
              <a:rPr lang="fr-CA" dirty="0" err="1" smtClean="0">
                <a:sym typeface="Symbol"/>
              </a:rPr>
              <a:t>qq</a:t>
            </a:r>
            <a:r>
              <a:rPr lang="fr-CA" dirty="0" smtClean="0">
                <a:sym typeface="Symbol"/>
              </a:rPr>
              <a:t>, 1-7 jours plus tard, </a:t>
            </a:r>
            <a:r>
              <a:rPr lang="fr-CA" dirty="0" err="1" smtClean="0">
                <a:sym typeface="Symbol"/>
              </a:rPr>
              <a:t>intravaginal</a:t>
            </a:r>
            <a:r>
              <a:rPr lang="fr-CA" dirty="0" smtClean="0">
                <a:sym typeface="Symbol"/>
              </a:rPr>
              <a:t> ou buccal, pour 1-2 doses à 24 heures de distance</a:t>
            </a:r>
            <a:endParaRPr lang="fr-CA" dirty="0" smtClean="0"/>
          </a:p>
          <a:p>
            <a:pPr>
              <a:buFont typeface="Wingdings" pitchFamily="2" charset="2"/>
              <a:buChar char="Ø"/>
            </a:pPr>
            <a:r>
              <a:rPr lang="fr-CA" dirty="0" smtClean="0"/>
              <a:t> Environ une quinzaine de médecins de 3-4 cliniques font cette pratique actuellement au Québec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57200" y="457200"/>
            <a:ext cx="8001000" cy="1243013"/>
          </a:xfrm>
        </p:spPr>
        <p:txBody>
          <a:bodyPr>
            <a:normAutofit fontScale="90000"/>
          </a:bodyPr>
          <a:lstStyle/>
          <a:p>
            <a:pPr eaLnBrk="1" hangingPunct="1"/>
            <a:r>
              <a:rPr lang="en-US" altLang="en-US" sz="2800" smtClean="0">
                <a:solidFill>
                  <a:schemeClr val="tx1"/>
                </a:solidFill>
              </a:rPr>
              <a:t>Efficacité comparée du Méthotrexate/ Misoprostol vs. Mifepristone/Misoprostol</a:t>
            </a:r>
            <a:br>
              <a:rPr lang="en-US" altLang="en-US" sz="2800" smtClean="0">
                <a:solidFill>
                  <a:schemeClr val="tx1"/>
                </a:solidFill>
              </a:rPr>
            </a:br>
            <a:endParaRPr lang="en-US" altLang="en-US" sz="2800" smtClean="0">
              <a:solidFill>
                <a:schemeClr val="tx1"/>
              </a:solidFill>
            </a:endParaRPr>
          </a:p>
        </p:txBody>
      </p:sp>
      <p:sp>
        <p:nvSpPr>
          <p:cNvPr id="2052" name="Text Box 3"/>
          <p:cNvSpPr txBox="1">
            <a:spLocks noChangeArrowheads="1"/>
          </p:cNvSpPr>
          <p:nvPr/>
        </p:nvSpPr>
        <p:spPr bwMode="auto">
          <a:xfrm>
            <a:off x="827088" y="6165850"/>
            <a:ext cx="2398712" cy="457200"/>
          </a:xfrm>
          <a:prstGeom prst="rect">
            <a:avLst/>
          </a:prstGeom>
          <a:noFill/>
          <a:ln w="12700" cap="sq">
            <a:noFill/>
            <a:miter lim="800000"/>
            <a:headEnd type="none" w="sm" len="sm"/>
            <a:tailEnd type="none" w="sm" len="sm"/>
          </a:ln>
        </p:spPr>
        <p:txBody>
          <a:bodyPr>
            <a:spAutoFit/>
          </a:bodyPr>
          <a:lstStyle/>
          <a:p>
            <a:pPr eaLnBrk="0" hangingPunct="0"/>
            <a:r>
              <a:rPr lang="en-US" altLang="en-US" sz="1200">
                <a:latin typeface="Arial" charset="0"/>
              </a:rPr>
              <a:t>Schaff, et al. </a:t>
            </a:r>
            <a:r>
              <a:rPr lang="en-US" altLang="en-US" sz="1200" i="1">
                <a:latin typeface="Arial" charset="0"/>
              </a:rPr>
              <a:t>Fam Med</a:t>
            </a:r>
            <a:r>
              <a:rPr lang="en-US" altLang="en-US" sz="1200">
                <a:latin typeface="Arial" charset="0"/>
              </a:rPr>
              <a:t> 1996</a:t>
            </a:r>
          </a:p>
          <a:p>
            <a:pPr eaLnBrk="0" hangingPunct="0"/>
            <a:r>
              <a:rPr lang="en-US" altLang="en-US" sz="1200">
                <a:latin typeface="Arial" charset="0"/>
              </a:rPr>
              <a:t>Schaff, et al. </a:t>
            </a:r>
            <a:r>
              <a:rPr lang="en-US" altLang="en-US" sz="1200" i="1">
                <a:latin typeface="Arial" charset="0"/>
              </a:rPr>
              <a:t>Contraception</a:t>
            </a:r>
            <a:r>
              <a:rPr lang="en-US" altLang="en-US" sz="1200">
                <a:latin typeface="Arial" charset="0"/>
              </a:rPr>
              <a:t> 1999</a:t>
            </a:r>
            <a:endParaRPr lang="en-US" altLang="en-US" sz="1200">
              <a:latin typeface="Stone Sans" pitchFamily="34" charset="0"/>
            </a:endParaRPr>
          </a:p>
        </p:txBody>
      </p:sp>
      <p:sp>
        <p:nvSpPr>
          <p:cNvPr id="2053" name="Line 4"/>
          <p:cNvSpPr>
            <a:spLocks noChangeShapeType="1"/>
          </p:cNvSpPr>
          <p:nvPr/>
        </p:nvSpPr>
        <p:spPr bwMode="auto">
          <a:xfrm>
            <a:off x="2565400" y="5057775"/>
            <a:ext cx="0" cy="0"/>
          </a:xfrm>
          <a:prstGeom prst="line">
            <a:avLst/>
          </a:prstGeom>
          <a:noFill/>
          <a:ln w="12700">
            <a:solidFill>
              <a:schemeClr val="tx1"/>
            </a:solidFill>
            <a:round/>
            <a:headEnd type="none" w="sm" len="sm"/>
            <a:tailEnd type="none" w="sm" len="sm"/>
          </a:ln>
        </p:spPr>
        <p:txBody>
          <a:bodyPr wrap="none" anchor="ctr"/>
          <a:lstStyle/>
          <a:p>
            <a:endParaRPr lang="fr-FR"/>
          </a:p>
        </p:txBody>
      </p:sp>
      <p:graphicFrame>
        <p:nvGraphicFramePr>
          <p:cNvPr id="2050" name="Object 5"/>
          <p:cNvGraphicFramePr>
            <a:graphicFrameLocks noChangeAspect="1"/>
          </p:cNvGraphicFramePr>
          <p:nvPr/>
        </p:nvGraphicFramePr>
        <p:xfrm>
          <a:off x="609600" y="1905000"/>
          <a:ext cx="8382000" cy="4343400"/>
        </p:xfrm>
        <a:graphic>
          <a:graphicData uri="http://schemas.openxmlformats.org/presentationml/2006/ole">
            <mc:AlternateContent xmlns:mc="http://schemas.openxmlformats.org/markup-compatibility/2006">
              <mc:Choice xmlns:v="urn:schemas-microsoft-com:vml" Requires="v">
                <p:oleObj spid="_x0000_s34819" name="Graphique" r:id="rId4" imgW="7619974" imgH="3562337" progId="MSGraph.Chart.8">
                  <p:embed followColorScheme="full"/>
                </p:oleObj>
              </mc:Choice>
              <mc:Fallback>
                <p:oleObj name="Graphique" r:id="rId4" imgW="7619974" imgH="3562337" progId="MSGraph.Chart.8">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905000"/>
                        <a:ext cx="8382000" cy="434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p:txBody>
          <a:bodyPr/>
          <a:lstStyle/>
          <a:p>
            <a:pPr eaLnBrk="1" hangingPunct="1"/>
            <a:r>
              <a:rPr lang="fr-CA" sz="2800" smtClean="0"/>
              <a:t>Comparaison de l’efficacité des méthodes chirurgicale et médicale pour l’IVG précoce</a:t>
            </a:r>
            <a:endParaRPr lang="fr-FR" sz="2800" smtClean="0"/>
          </a:p>
        </p:txBody>
      </p:sp>
      <p:graphicFrame>
        <p:nvGraphicFramePr>
          <p:cNvPr id="4" name="Espace réservé du contenu 3"/>
          <p:cNvGraphicFramePr>
            <a:graphicFrameLocks noGrp="1"/>
          </p:cNvGraphicFramePr>
          <p:nvPr>
            <p:ph idx="1"/>
          </p:nvPr>
        </p:nvGraphicFramePr>
        <p:xfrm>
          <a:off x="395536" y="1916110"/>
          <a:ext cx="8424936" cy="4552687"/>
        </p:xfrm>
        <a:graphic>
          <a:graphicData uri="http://schemas.openxmlformats.org/drawingml/2006/table">
            <a:tbl>
              <a:tblPr firstRow="1" bandRow="1">
                <a:tableStyleId>{5C22544A-7EE6-4342-B048-85BDC9FD1C3A}</a:tableStyleId>
              </a:tblPr>
              <a:tblGrid>
                <a:gridCol w="3544000"/>
                <a:gridCol w="2360656"/>
                <a:gridCol w="2520280"/>
              </a:tblGrid>
              <a:tr h="737463">
                <a:tc>
                  <a:txBody>
                    <a:bodyPr/>
                    <a:lstStyle/>
                    <a:p>
                      <a:r>
                        <a:rPr lang="fr-CA" sz="2000" dirty="0" smtClean="0">
                          <a:solidFill>
                            <a:schemeClr val="tx1"/>
                          </a:solidFill>
                        </a:rPr>
                        <a:t>Étude</a:t>
                      </a:r>
                      <a:endParaRPr lang="fr-FR" sz="2000" dirty="0">
                        <a:solidFill>
                          <a:schemeClr val="tx1"/>
                        </a:solidFill>
                      </a:endParaRPr>
                    </a:p>
                  </a:txBody>
                  <a:tcPr/>
                </a:tc>
                <a:tc>
                  <a:txBody>
                    <a:bodyPr/>
                    <a:lstStyle/>
                    <a:p>
                      <a:r>
                        <a:rPr lang="fr-CA" sz="2000" dirty="0" smtClean="0">
                          <a:solidFill>
                            <a:schemeClr val="tx1"/>
                          </a:solidFill>
                        </a:rPr>
                        <a:t>Efficacité IVG</a:t>
                      </a:r>
                      <a:r>
                        <a:rPr lang="fr-CA" sz="2000" baseline="0" dirty="0" smtClean="0">
                          <a:solidFill>
                            <a:schemeClr val="tx1"/>
                          </a:solidFill>
                        </a:rPr>
                        <a:t> chirurgicale</a:t>
                      </a:r>
                      <a:endParaRPr lang="fr-FR" sz="2000" dirty="0">
                        <a:solidFill>
                          <a:schemeClr val="tx1"/>
                        </a:solidFill>
                      </a:endParaRPr>
                    </a:p>
                  </a:txBody>
                  <a:tcPr/>
                </a:tc>
                <a:tc>
                  <a:txBody>
                    <a:bodyPr/>
                    <a:lstStyle/>
                    <a:p>
                      <a:r>
                        <a:rPr lang="fr-CA" sz="2000" dirty="0" smtClean="0">
                          <a:solidFill>
                            <a:schemeClr val="tx1"/>
                          </a:solidFill>
                        </a:rPr>
                        <a:t>Efficacité IVG médicale</a:t>
                      </a:r>
                      <a:endParaRPr lang="fr-FR" sz="2000" dirty="0">
                        <a:solidFill>
                          <a:schemeClr val="tx1"/>
                        </a:solidFill>
                      </a:endParaRPr>
                    </a:p>
                  </a:txBody>
                  <a:tcPr/>
                </a:tc>
              </a:tr>
              <a:tr h="702346">
                <a:tc>
                  <a:txBody>
                    <a:bodyPr/>
                    <a:lstStyle/>
                    <a:p>
                      <a:r>
                        <a:rPr lang="fr-CA" sz="2000" dirty="0" err="1" smtClean="0">
                          <a:solidFill>
                            <a:schemeClr val="tx1"/>
                          </a:solidFill>
                        </a:rPr>
                        <a:t>Creinin</a:t>
                      </a:r>
                      <a:r>
                        <a:rPr lang="fr-CA" sz="2000" dirty="0" smtClean="0">
                          <a:solidFill>
                            <a:schemeClr val="tx1"/>
                          </a:solidFill>
                        </a:rPr>
                        <a:t> MD, Contraception 2000 (I) : </a:t>
                      </a:r>
                      <a:r>
                        <a:rPr lang="fr-CA" sz="2000" dirty="0" smtClean="0">
                          <a:solidFill>
                            <a:schemeClr val="tx1"/>
                          </a:solidFill>
                          <a:sym typeface="Symbol"/>
                        </a:rPr>
                        <a:t> 49 jours</a:t>
                      </a:r>
                      <a:endParaRPr lang="fr-FR" sz="2000" dirty="0">
                        <a:solidFill>
                          <a:schemeClr val="tx1"/>
                        </a:solidFill>
                      </a:endParaRPr>
                    </a:p>
                  </a:txBody>
                  <a:tcPr/>
                </a:tc>
                <a:tc>
                  <a:txBody>
                    <a:bodyPr/>
                    <a:lstStyle/>
                    <a:p>
                      <a:pPr algn="ctr"/>
                      <a:r>
                        <a:rPr lang="fr-CA" sz="2000" dirty="0" smtClean="0">
                          <a:solidFill>
                            <a:schemeClr val="tx1"/>
                          </a:solidFill>
                        </a:rPr>
                        <a:t>Après 2 semaines</a:t>
                      </a:r>
                    </a:p>
                    <a:p>
                      <a:pPr algn="ctr"/>
                      <a:r>
                        <a:rPr lang="fr-CA" sz="2000" dirty="0" smtClean="0">
                          <a:solidFill>
                            <a:schemeClr val="tx1"/>
                          </a:solidFill>
                        </a:rPr>
                        <a:t>96%</a:t>
                      </a:r>
                      <a:endParaRPr lang="fr-FR" sz="2000" dirty="0">
                        <a:solidFill>
                          <a:schemeClr val="tx1"/>
                        </a:solidFill>
                      </a:endParaRPr>
                    </a:p>
                  </a:txBody>
                  <a:tcPr/>
                </a:tc>
                <a:tc>
                  <a:txBody>
                    <a:bodyPr/>
                    <a:lstStyle/>
                    <a:p>
                      <a:pPr algn="ctr"/>
                      <a:r>
                        <a:rPr lang="fr-CA" sz="2000" dirty="0" smtClean="0">
                          <a:solidFill>
                            <a:schemeClr val="tx1"/>
                          </a:solidFill>
                        </a:rPr>
                        <a:t>Après</a:t>
                      </a:r>
                      <a:r>
                        <a:rPr lang="fr-CA" sz="2000" baseline="0" dirty="0" smtClean="0">
                          <a:solidFill>
                            <a:schemeClr val="tx1"/>
                          </a:solidFill>
                        </a:rPr>
                        <a:t> 2 semaines</a:t>
                      </a:r>
                    </a:p>
                    <a:p>
                      <a:pPr algn="ctr"/>
                      <a:r>
                        <a:rPr lang="fr-CA" sz="2000" baseline="0" dirty="0" smtClean="0">
                          <a:solidFill>
                            <a:schemeClr val="tx1"/>
                          </a:solidFill>
                        </a:rPr>
                        <a:t>83% (</a:t>
                      </a:r>
                      <a:r>
                        <a:rPr lang="fr-CA" sz="2000" baseline="0" dirty="0" err="1" smtClean="0">
                          <a:solidFill>
                            <a:schemeClr val="tx1"/>
                          </a:solidFill>
                        </a:rPr>
                        <a:t>Metho</a:t>
                      </a:r>
                      <a:r>
                        <a:rPr lang="fr-CA" sz="2000" baseline="0" dirty="0" smtClean="0">
                          <a:solidFill>
                            <a:schemeClr val="tx1"/>
                          </a:solidFill>
                        </a:rPr>
                        <a:t>&amp;M)</a:t>
                      </a:r>
                      <a:endParaRPr lang="fr-FR" sz="2000" dirty="0">
                        <a:solidFill>
                          <a:schemeClr val="tx1"/>
                        </a:solidFill>
                      </a:endParaRPr>
                    </a:p>
                  </a:txBody>
                  <a:tcPr/>
                </a:tc>
              </a:tr>
              <a:tr h="702346">
                <a:tc>
                  <a:txBody>
                    <a:bodyPr/>
                    <a:lstStyle/>
                    <a:p>
                      <a:r>
                        <a:rPr lang="fr-CA" sz="2000" dirty="0" err="1" smtClean="0">
                          <a:solidFill>
                            <a:schemeClr val="tx1"/>
                          </a:solidFill>
                        </a:rPr>
                        <a:t>Henshaw</a:t>
                      </a:r>
                      <a:r>
                        <a:rPr lang="fr-CA" sz="2000" dirty="0" smtClean="0">
                          <a:solidFill>
                            <a:schemeClr val="tx1"/>
                          </a:solidFill>
                        </a:rPr>
                        <a:t> RC et al, Hum </a:t>
                      </a:r>
                      <a:r>
                        <a:rPr lang="fr-CA" sz="2000" dirty="0" err="1" smtClean="0">
                          <a:solidFill>
                            <a:schemeClr val="tx1"/>
                          </a:solidFill>
                        </a:rPr>
                        <a:t>Reprod</a:t>
                      </a:r>
                      <a:r>
                        <a:rPr lang="fr-CA" sz="2000" dirty="0" smtClean="0">
                          <a:solidFill>
                            <a:schemeClr val="tx1"/>
                          </a:solidFill>
                        </a:rPr>
                        <a:t> 1994 (I) : </a:t>
                      </a:r>
                      <a:r>
                        <a:rPr lang="fr-CA" sz="2000" dirty="0" smtClean="0">
                          <a:solidFill>
                            <a:schemeClr val="tx1"/>
                          </a:solidFill>
                          <a:sym typeface="Symbol"/>
                        </a:rPr>
                        <a:t> 49 jours</a:t>
                      </a:r>
                      <a:endParaRPr lang="fr-FR" sz="2000" dirty="0">
                        <a:solidFill>
                          <a:schemeClr val="tx1"/>
                        </a:solidFill>
                      </a:endParaRPr>
                    </a:p>
                  </a:txBody>
                  <a:tcPr/>
                </a:tc>
                <a:tc>
                  <a:txBody>
                    <a:bodyPr/>
                    <a:lstStyle/>
                    <a:p>
                      <a:pPr algn="ctr"/>
                      <a:r>
                        <a:rPr lang="fr-CA" sz="2000" dirty="0" smtClean="0">
                          <a:solidFill>
                            <a:schemeClr val="tx1"/>
                          </a:solidFill>
                        </a:rPr>
                        <a:t>98%</a:t>
                      </a:r>
                      <a:endParaRPr lang="fr-FR" sz="2000" dirty="0">
                        <a:solidFill>
                          <a:schemeClr val="tx1"/>
                        </a:solidFill>
                      </a:endParaRPr>
                    </a:p>
                  </a:txBody>
                  <a:tcPr/>
                </a:tc>
                <a:tc>
                  <a:txBody>
                    <a:bodyPr/>
                    <a:lstStyle/>
                    <a:p>
                      <a:pPr algn="ctr"/>
                      <a:r>
                        <a:rPr lang="fr-CA" sz="2000" dirty="0" smtClean="0">
                          <a:solidFill>
                            <a:schemeClr val="tx1"/>
                          </a:solidFill>
                        </a:rPr>
                        <a:t>98% (</a:t>
                      </a:r>
                      <a:r>
                        <a:rPr lang="fr-CA" sz="2000" dirty="0" err="1" smtClean="0">
                          <a:solidFill>
                            <a:schemeClr val="tx1"/>
                          </a:solidFill>
                        </a:rPr>
                        <a:t>Mife</a:t>
                      </a:r>
                      <a:r>
                        <a:rPr lang="fr-CA" sz="2000" dirty="0" smtClean="0">
                          <a:solidFill>
                            <a:schemeClr val="tx1"/>
                          </a:solidFill>
                        </a:rPr>
                        <a:t>&amp;</a:t>
                      </a:r>
                      <a:r>
                        <a:rPr lang="fr-CA" sz="2000" dirty="0" err="1" smtClean="0">
                          <a:solidFill>
                            <a:schemeClr val="tx1"/>
                          </a:solidFill>
                        </a:rPr>
                        <a:t>Gemeprost</a:t>
                      </a:r>
                      <a:r>
                        <a:rPr lang="fr-CA" sz="2000" dirty="0" smtClean="0">
                          <a:solidFill>
                            <a:schemeClr val="tx1"/>
                          </a:solidFill>
                        </a:rPr>
                        <a:t>)</a:t>
                      </a:r>
                      <a:endParaRPr lang="fr-FR" sz="2000" dirty="0">
                        <a:solidFill>
                          <a:schemeClr val="tx1"/>
                        </a:solidFill>
                      </a:endParaRPr>
                    </a:p>
                  </a:txBody>
                  <a:tcPr/>
                </a:tc>
              </a:tr>
              <a:tr h="702346">
                <a:tc>
                  <a:txBody>
                    <a:bodyPr/>
                    <a:lstStyle/>
                    <a:p>
                      <a:r>
                        <a:rPr lang="fr-CA" sz="2000" dirty="0" err="1" smtClean="0">
                          <a:solidFill>
                            <a:schemeClr val="tx1"/>
                          </a:solidFill>
                        </a:rPr>
                        <a:t>Winikoff</a:t>
                      </a:r>
                      <a:r>
                        <a:rPr lang="fr-CA" sz="2000" dirty="0" smtClean="0">
                          <a:solidFill>
                            <a:schemeClr val="tx1"/>
                          </a:solidFill>
                        </a:rPr>
                        <a:t> B et al, Am J </a:t>
                      </a:r>
                      <a:r>
                        <a:rPr lang="fr-CA" sz="2000" dirty="0" err="1" smtClean="0">
                          <a:solidFill>
                            <a:schemeClr val="tx1"/>
                          </a:solidFill>
                        </a:rPr>
                        <a:t>Obstet</a:t>
                      </a:r>
                      <a:r>
                        <a:rPr lang="fr-CA" sz="2000" dirty="0" smtClean="0">
                          <a:solidFill>
                            <a:schemeClr val="tx1"/>
                          </a:solidFill>
                        </a:rPr>
                        <a:t> </a:t>
                      </a:r>
                      <a:r>
                        <a:rPr lang="fr-CA" sz="2000" dirty="0" err="1" smtClean="0">
                          <a:solidFill>
                            <a:schemeClr val="tx1"/>
                          </a:solidFill>
                        </a:rPr>
                        <a:t>Gynecol</a:t>
                      </a:r>
                      <a:r>
                        <a:rPr lang="fr-CA" sz="2000" dirty="0" smtClean="0">
                          <a:solidFill>
                            <a:schemeClr val="tx1"/>
                          </a:solidFill>
                        </a:rPr>
                        <a:t> 1997 (II) : </a:t>
                      </a:r>
                      <a:r>
                        <a:rPr lang="fr-CA" sz="2000" dirty="0" smtClean="0">
                          <a:solidFill>
                            <a:schemeClr val="tx1"/>
                          </a:solidFill>
                          <a:sym typeface="Symbol"/>
                        </a:rPr>
                        <a:t> 56 jours</a:t>
                      </a:r>
                      <a:endParaRPr lang="fr-FR" sz="2000" dirty="0">
                        <a:solidFill>
                          <a:schemeClr val="tx1"/>
                        </a:solidFill>
                      </a:endParaRPr>
                    </a:p>
                  </a:txBody>
                  <a:tcPr/>
                </a:tc>
                <a:tc>
                  <a:txBody>
                    <a:bodyPr/>
                    <a:lstStyle/>
                    <a:p>
                      <a:pPr algn="ctr"/>
                      <a:r>
                        <a:rPr lang="fr-CA" sz="2000" dirty="0" smtClean="0">
                          <a:solidFill>
                            <a:schemeClr val="tx1"/>
                          </a:solidFill>
                        </a:rPr>
                        <a:t>Taux d’échec:</a:t>
                      </a:r>
                      <a:r>
                        <a:rPr lang="fr-CA" sz="2000" baseline="0" dirty="0" smtClean="0">
                          <a:solidFill>
                            <a:schemeClr val="tx1"/>
                          </a:solidFill>
                        </a:rPr>
                        <a:t> 0% à 4%</a:t>
                      </a:r>
                      <a:endParaRPr lang="fr-FR" sz="2000" dirty="0">
                        <a:solidFill>
                          <a:schemeClr val="tx1"/>
                        </a:solidFill>
                      </a:endParaRPr>
                    </a:p>
                  </a:txBody>
                  <a:tcPr/>
                </a:tc>
                <a:tc>
                  <a:txBody>
                    <a:bodyPr/>
                    <a:lstStyle/>
                    <a:p>
                      <a:pPr algn="ctr"/>
                      <a:r>
                        <a:rPr lang="fr-CA" sz="2000" dirty="0" smtClean="0">
                          <a:solidFill>
                            <a:schemeClr val="tx1"/>
                          </a:solidFill>
                        </a:rPr>
                        <a:t>Taux d’échec:</a:t>
                      </a:r>
                      <a:r>
                        <a:rPr lang="fr-CA" sz="2000" baseline="0" dirty="0" smtClean="0">
                          <a:solidFill>
                            <a:schemeClr val="tx1"/>
                          </a:solidFill>
                        </a:rPr>
                        <a:t> 5% à 16% (</a:t>
                      </a:r>
                      <a:r>
                        <a:rPr lang="fr-CA" sz="2000" baseline="0" dirty="0" err="1" smtClean="0">
                          <a:solidFill>
                            <a:schemeClr val="tx1"/>
                          </a:solidFill>
                        </a:rPr>
                        <a:t>Mife</a:t>
                      </a:r>
                      <a:r>
                        <a:rPr lang="fr-CA" sz="2000" baseline="0" dirty="0" smtClean="0">
                          <a:solidFill>
                            <a:schemeClr val="tx1"/>
                          </a:solidFill>
                        </a:rPr>
                        <a:t>&amp;</a:t>
                      </a:r>
                      <a:r>
                        <a:rPr lang="fr-CA" sz="2000" baseline="0" dirty="0" err="1" smtClean="0">
                          <a:solidFill>
                            <a:schemeClr val="tx1"/>
                          </a:solidFill>
                        </a:rPr>
                        <a:t>Miso</a:t>
                      </a:r>
                      <a:r>
                        <a:rPr lang="fr-CA" sz="2000" baseline="0" dirty="0" smtClean="0">
                          <a:solidFill>
                            <a:schemeClr val="tx1"/>
                          </a:solidFill>
                        </a:rPr>
                        <a:t>)</a:t>
                      </a:r>
                      <a:endParaRPr lang="fr-FR" sz="2000" dirty="0">
                        <a:solidFill>
                          <a:schemeClr val="tx1"/>
                        </a:solidFill>
                      </a:endParaRPr>
                    </a:p>
                  </a:txBody>
                  <a:tcPr/>
                </a:tc>
              </a:tr>
              <a:tr h="702346">
                <a:tc>
                  <a:txBody>
                    <a:bodyPr/>
                    <a:lstStyle/>
                    <a:p>
                      <a:r>
                        <a:rPr lang="fr-CA" sz="2000" dirty="0" smtClean="0">
                          <a:solidFill>
                            <a:schemeClr val="tx1"/>
                          </a:solidFill>
                        </a:rPr>
                        <a:t>Jensen JT</a:t>
                      </a:r>
                      <a:r>
                        <a:rPr lang="fr-CA" sz="2000" baseline="0" dirty="0" smtClean="0">
                          <a:solidFill>
                            <a:schemeClr val="tx1"/>
                          </a:solidFill>
                        </a:rPr>
                        <a:t> et al, Contraception 1999 (II) </a:t>
                      </a:r>
                      <a:r>
                        <a:rPr lang="fr-CA" sz="2000" dirty="0" smtClean="0">
                          <a:solidFill>
                            <a:schemeClr val="tx1"/>
                          </a:solidFill>
                        </a:rPr>
                        <a:t>: </a:t>
                      </a:r>
                      <a:r>
                        <a:rPr lang="fr-CA" sz="2000" dirty="0" smtClean="0">
                          <a:solidFill>
                            <a:schemeClr val="tx1"/>
                          </a:solidFill>
                          <a:sym typeface="Symbol"/>
                        </a:rPr>
                        <a:t> 49 jours</a:t>
                      </a:r>
                      <a:endParaRPr lang="fr-FR" sz="2000" dirty="0">
                        <a:solidFill>
                          <a:schemeClr val="tx1"/>
                        </a:solidFill>
                      </a:endParaRPr>
                    </a:p>
                  </a:txBody>
                  <a:tcPr/>
                </a:tc>
                <a:tc>
                  <a:txBody>
                    <a:bodyPr/>
                    <a:lstStyle/>
                    <a:p>
                      <a:pPr algn="ctr"/>
                      <a:r>
                        <a:rPr lang="fr-CA" sz="2000" dirty="0" smtClean="0">
                          <a:solidFill>
                            <a:schemeClr val="tx1"/>
                          </a:solidFill>
                        </a:rPr>
                        <a:t>96%</a:t>
                      </a:r>
                      <a:endParaRPr lang="fr-FR" sz="2000" dirty="0">
                        <a:solidFill>
                          <a:schemeClr val="tx1"/>
                        </a:solidFill>
                      </a:endParaRPr>
                    </a:p>
                  </a:txBody>
                  <a:tcPr/>
                </a:tc>
                <a:tc>
                  <a:txBody>
                    <a:bodyPr/>
                    <a:lstStyle/>
                    <a:p>
                      <a:pPr algn="ctr"/>
                      <a:r>
                        <a:rPr lang="fr-CA" sz="2000" dirty="0" smtClean="0">
                          <a:solidFill>
                            <a:schemeClr val="tx1"/>
                          </a:solidFill>
                        </a:rPr>
                        <a:t>87% (</a:t>
                      </a:r>
                      <a:r>
                        <a:rPr lang="fr-CA" sz="2000" dirty="0" err="1" smtClean="0">
                          <a:solidFill>
                            <a:schemeClr val="tx1"/>
                          </a:solidFill>
                        </a:rPr>
                        <a:t>Mife</a:t>
                      </a:r>
                      <a:r>
                        <a:rPr lang="fr-CA" sz="2000" dirty="0" smtClean="0">
                          <a:solidFill>
                            <a:schemeClr val="tx1"/>
                          </a:solidFill>
                        </a:rPr>
                        <a:t>&amp;M)</a:t>
                      </a:r>
                      <a:endParaRPr lang="fr-FR" sz="2000" dirty="0">
                        <a:solidFill>
                          <a:schemeClr val="tx1"/>
                        </a:solidFill>
                      </a:endParaRPr>
                    </a:p>
                  </a:txBody>
                  <a:tcPr/>
                </a:tc>
              </a:tr>
              <a:tr h="702346">
                <a:tc>
                  <a:txBody>
                    <a:bodyPr/>
                    <a:lstStyle/>
                    <a:p>
                      <a:r>
                        <a:rPr lang="fr-CA" sz="2000" dirty="0" smtClean="0">
                          <a:solidFill>
                            <a:schemeClr val="tx1"/>
                          </a:solidFill>
                        </a:rPr>
                        <a:t>Bender N</a:t>
                      </a:r>
                      <a:r>
                        <a:rPr lang="fr-CA" sz="2000" baseline="0" dirty="0" smtClean="0">
                          <a:solidFill>
                            <a:schemeClr val="tx1"/>
                          </a:solidFill>
                        </a:rPr>
                        <a:t> et al, Contraception 2011 (II)</a:t>
                      </a:r>
                      <a:r>
                        <a:rPr lang="fr-CA" sz="2000" dirty="0" smtClean="0">
                          <a:solidFill>
                            <a:schemeClr val="tx1"/>
                          </a:solidFill>
                        </a:rPr>
                        <a:t> : </a:t>
                      </a:r>
                      <a:r>
                        <a:rPr lang="fr-CA" sz="2000" dirty="0" smtClean="0">
                          <a:solidFill>
                            <a:schemeClr val="tx1"/>
                          </a:solidFill>
                          <a:sym typeface="Symbol"/>
                        </a:rPr>
                        <a:t> 63 jours</a:t>
                      </a:r>
                      <a:endParaRPr lang="fr-FR" sz="2000" dirty="0">
                        <a:solidFill>
                          <a:schemeClr val="tx1"/>
                        </a:solidFill>
                      </a:endParaRPr>
                    </a:p>
                  </a:txBody>
                  <a:tcPr/>
                </a:tc>
                <a:tc>
                  <a:txBody>
                    <a:bodyPr/>
                    <a:lstStyle/>
                    <a:p>
                      <a:pPr algn="ctr"/>
                      <a:r>
                        <a:rPr lang="fr-CA" sz="2000" dirty="0" smtClean="0">
                          <a:solidFill>
                            <a:schemeClr val="tx1"/>
                          </a:solidFill>
                        </a:rPr>
                        <a:t>Grossesse: 0,1%</a:t>
                      </a:r>
                    </a:p>
                    <a:p>
                      <a:pPr algn="ctr"/>
                      <a:r>
                        <a:rPr lang="fr-CA" sz="2000" dirty="0" err="1" smtClean="0">
                          <a:solidFill>
                            <a:schemeClr val="tx1"/>
                          </a:solidFill>
                        </a:rPr>
                        <a:t>Avort</a:t>
                      </a:r>
                      <a:r>
                        <a:rPr lang="fr-CA" sz="2000" dirty="0" smtClean="0">
                          <a:solidFill>
                            <a:schemeClr val="tx1"/>
                          </a:solidFill>
                        </a:rPr>
                        <a:t>. </a:t>
                      </a:r>
                      <a:r>
                        <a:rPr lang="fr-CA" sz="2000" dirty="0" err="1" smtClean="0">
                          <a:solidFill>
                            <a:schemeClr val="tx1"/>
                          </a:solidFill>
                        </a:rPr>
                        <a:t>Incompl</a:t>
                      </a:r>
                      <a:r>
                        <a:rPr lang="fr-CA" sz="2000" dirty="0" smtClean="0">
                          <a:solidFill>
                            <a:schemeClr val="tx1"/>
                          </a:solidFill>
                        </a:rPr>
                        <a:t>.: 0,7%</a:t>
                      </a:r>
                      <a:endParaRPr lang="fr-FR" sz="2000" dirty="0">
                        <a:solidFill>
                          <a:schemeClr val="tx1"/>
                        </a:solidFill>
                      </a:endParaRPr>
                    </a:p>
                  </a:txBody>
                  <a:tcPr/>
                </a:tc>
                <a:tc>
                  <a:txBody>
                    <a:bodyPr/>
                    <a:lstStyle/>
                    <a:p>
                      <a:pPr algn="ctr"/>
                      <a:r>
                        <a:rPr lang="fr-CA" sz="2000" dirty="0" smtClean="0">
                          <a:solidFill>
                            <a:schemeClr val="tx1"/>
                          </a:solidFill>
                        </a:rPr>
                        <a:t>Grossesse: 0,3%</a:t>
                      </a:r>
                    </a:p>
                    <a:p>
                      <a:pPr algn="ctr"/>
                      <a:r>
                        <a:rPr lang="fr-CA" sz="2000" dirty="0" smtClean="0">
                          <a:solidFill>
                            <a:schemeClr val="tx1"/>
                          </a:solidFill>
                        </a:rPr>
                        <a:t>(</a:t>
                      </a:r>
                      <a:r>
                        <a:rPr lang="fr-CA" sz="2000" dirty="0" err="1" smtClean="0">
                          <a:solidFill>
                            <a:schemeClr val="tx1"/>
                          </a:solidFill>
                        </a:rPr>
                        <a:t>Mife</a:t>
                      </a:r>
                      <a:r>
                        <a:rPr lang="fr-CA" sz="2000" dirty="0" smtClean="0">
                          <a:solidFill>
                            <a:schemeClr val="tx1"/>
                          </a:solidFill>
                        </a:rPr>
                        <a:t>&amp;M)</a:t>
                      </a:r>
                    </a:p>
                    <a:p>
                      <a:pPr algn="ctr"/>
                      <a:r>
                        <a:rPr lang="fr-CA" sz="2000" dirty="0" err="1" smtClean="0">
                          <a:solidFill>
                            <a:schemeClr val="tx1"/>
                          </a:solidFill>
                        </a:rPr>
                        <a:t>Avort</a:t>
                      </a:r>
                      <a:r>
                        <a:rPr lang="fr-CA" sz="2000" dirty="0" smtClean="0">
                          <a:solidFill>
                            <a:schemeClr val="tx1"/>
                          </a:solidFill>
                        </a:rPr>
                        <a:t>. </a:t>
                      </a:r>
                      <a:r>
                        <a:rPr lang="fr-CA" sz="2000" dirty="0" err="1" smtClean="0">
                          <a:solidFill>
                            <a:schemeClr val="tx1"/>
                          </a:solidFill>
                        </a:rPr>
                        <a:t>Incompl</a:t>
                      </a:r>
                      <a:r>
                        <a:rPr lang="fr-CA" sz="2000" dirty="0" smtClean="0">
                          <a:solidFill>
                            <a:schemeClr val="tx1"/>
                          </a:solidFill>
                        </a:rPr>
                        <a:t>.: 1,3%</a:t>
                      </a:r>
                      <a:endParaRPr lang="fr-FR" sz="2000" dirty="0">
                        <a:solidFill>
                          <a:schemeClr val="tx1"/>
                        </a:solidFill>
                      </a:endParaRPr>
                    </a:p>
                  </a:txBody>
                  <a:tcPr/>
                </a:tc>
              </a:tr>
            </a:tbl>
          </a:graphicData>
        </a:graphic>
      </p:graphicFrame>
      <p:sp>
        <p:nvSpPr>
          <p:cNvPr id="15393" name="ZoneTexte 4"/>
          <p:cNvSpPr txBox="1">
            <a:spLocks noChangeArrowheads="1"/>
          </p:cNvSpPr>
          <p:nvPr/>
        </p:nvSpPr>
        <p:spPr bwMode="auto">
          <a:xfrm>
            <a:off x="611188" y="6453188"/>
            <a:ext cx="5499100" cy="554037"/>
          </a:xfrm>
          <a:prstGeom prst="rect">
            <a:avLst/>
          </a:prstGeom>
          <a:noFill/>
          <a:ln w="9525">
            <a:noFill/>
            <a:miter lim="800000"/>
            <a:headEnd/>
            <a:tailEnd/>
          </a:ln>
        </p:spPr>
        <p:txBody>
          <a:bodyPr wrap="none">
            <a:spAutoFit/>
          </a:bodyPr>
          <a:lstStyle/>
          <a:p>
            <a:r>
              <a:rPr lang="en-US" altLang="en-US" sz="1200">
                <a:latin typeface="Arial" charset="0"/>
              </a:rPr>
              <a:t>SFP: Clinical Guidelines: Surgical abortion prior to 7 weeks of gestation, 2013.</a:t>
            </a:r>
            <a:endParaRPr lang="en-US" altLang="en-US" sz="1200">
              <a:latin typeface="Times New Roman" pitchFamily="18" charset="0"/>
            </a:endParaRPr>
          </a:p>
          <a:p>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3400" dirty="0" err="1" smtClean="0">
                <a:solidFill>
                  <a:schemeClr val="tx1"/>
                </a:solidFill>
              </a:rPr>
              <a:t>L’avortement</a:t>
            </a:r>
            <a:r>
              <a:rPr lang="en-US" altLang="en-US" sz="3400" dirty="0" smtClean="0">
                <a:solidFill>
                  <a:schemeClr val="tx1"/>
                </a:solidFill>
              </a:rPr>
              <a:t> </a:t>
            </a:r>
            <a:r>
              <a:rPr lang="en-US" altLang="en-US" sz="3400" dirty="0" err="1" smtClean="0">
                <a:solidFill>
                  <a:schemeClr val="tx1"/>
                </a:solidFill>
              </a:rPr>
              <a:t>médical</a:t>
            </a:r>
            <a:r>
              <a:rPr lang="en-US" altLang="en-US" sz="3400" dirty="0" smtClean="0">
                <a:solidFill>
                  <a:schemeClr val="tx1"/>
                </a:solidFill>
              </a:rPr>
              <a:t> :</a:t>
            </a:r>
          </a:p>
        </p:txBody>
      </p:sp>
      <p:sp>
        <p:nvSpPr>
          <p:cNvPr id="17411" name="Rectangle 3"/>
          <p:cNvSpPr>
            <a:spLocks noGrp="1" noChangeArrowheads="1"/>
          </p:cNvSpPr>
          <p:nvPr>
            <p:ph type="body" idx="1"/>
          </p:nvPr>
        </p:nvSpPr>
        <p:spPr>
          <a:xfrm>
            <a:off x="457200" y="1773238"/>
            <a:ext cx="8686800" cy="4800600"/>
          </a:xfrm>
        </p:spPr>
        <p:txBody>
          <a:bodyPr>
            <a:normAutofit/>
          </a:bodyPr>
          <a:lstStyle/>
          <a:p>
            <a:pPr marL="223838" indent="-161925" eaLnBrk="1" hangingPunct="1">
              <a:lnSpc>
                <a:spcPct val="90000"/>
              </a:lnSpc>
              <a:spcBef>
                <a:spcPct val="30000"/>
              </a:spcBef>
              <a:buFont typeface="Courier New" pitchFamily="49" charset="0"/>
              <a:buChar char="o"/>
            </a:pPr>
            <a:r>
              <a:rPr lang="en-US" altLang="en-US" sz="1800" dirty="0" smtClean="0"/>
              <a:t> </a:t>
            </a:r>
            <a:r>
              <a:rPr lang="en-US" altLang="en-US" sz="2000" dirty="0" err="1" smtClean="0">
                <a:latin typeface="Arial" pitchFamily="34" charset="0"/>
                <a:cs typeface="Arial" pitchFamily="34" charset="0"/>
              </a:rPr>
              <a:t>Permet</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d’éviter</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une</a:t>
            </a:r>
            <a:r>
              <a:rPr lang="en-US" altLang="en-US" sz="2000" dirty="0" smtClean="0">
                <a:latin typeface="Arial" pitchFamily="34" charset="0"/>
                <a:cs typeface="Arial" pitchFamily="34" charset="0"/>
              </a:rPr>
              <a:t> intervention </a:t>
            </a:r>
            <a:r>
              <a:rPr lang="en-US" altLang="en-US" sz="2000" dirty="0" err="1" smtClean="0">
                <a:latin typeface="Arial" pitchFamily="34" charset="0"/>
                <a:cs typeface="Arial" pitchFamily="34" charset="0"/>
              </a:rPr>
              <a:t>chirurgicale</a:t>
            </a:r>
            <a:r>
              <a:rPr lang="en-US" altLang="en-US" sz="2000" dirty="0" smtClean="0">
                <a:latin typeface="Arial" pitchFamily="34" charset="0"/>
                <a:cs typeface="Arial" pitchFamily="34" charset="0"/>
              </a:rPr>
              <a:t> et </a:t>
            </a:r>
            <a:r>
              <a:rPr lang="en-US" altLang="en-US" sz="2000" dirty="0" err="1" smtClean="0">
                <a:latin typeface="Arial" pitchFamily="34" charset="0"/>
                <a:cs typeface="Arial" pitchFamily="34" charset="0"/>
              </a:rPr>
              <a:t>une</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anesthésie</a:t>
            </a:r>
            <a:endParaRPr lang="en-US" altLang="en-US" sz="2000" dirty="0" smtClean="0">
              <a:latin typeface="Arial" pitchFamily="34" charset="0"/>
              <a:cs typeface="Arial" pitchFamily="34" charset="0"/>
            </a:endParaRPr>
          </a:p>
          <a:p>
            <a:pPr marL="223838" indent="-161925" eaLnBrk="1" hangingPunct="1">
              <a:lnSpc>
                <a:spcPct val="90000"/>
              </a:lnSpc>
              <a:spcBef>
                <a:spcPct val="30000"/>
              </a:spcBef>
              <a:buFont typeface="Courier New" pitchFamily="49" charset="0"/>
              <a:buChar char="o"/>
            </a:pP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Est</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considéré</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comme</a:t>
            </a:r>
            <a:r>
              <a:rPr lang="en-US" altLang="en-US" sz="2000" dirty="0" smtClean="0">
                <a:latin typeface="Arial" pitchFamily="34" charset="0"/>
                <a:cs typeface="Arial" pitchFamily="34" charset="0"/>
              </a:rPr>
              <a:t> plus </a:t>
            </a:r>
            <a:r>
              <a:rPr lang="en-US" altLang="en-US" sz="2000" dirty="0" err="1" smtClean="0">
                <a:latin typeface="Arial" pitchFamily="34" charset="0"/>
                <a:cs typeface="Arial" pitchFamily="34" charset="0"/>
              </a:rPr>
              <a:t>naturel</a:t>
            </a:r>
            <a:r>
              <a:rPr lang="en-US" altLang="en-US" sz="2000" dirty="0" smtClean="0">
                <a:latin typeface="Arial" pitchFamily="34" charset="0"/>
                <a:cs typeface="Arial" pitchFamily="34" charset="0"/>
              </a:rPr>
              <a:t> et </a:t>
            </a:r>
            <a:r>
              <a:rPr lang="en-US" altLang="en-US" sz="2000" dirty="0" err="1" smtClean="0">
                <a:latin typeface="Arial" pitchFamily="34" charset="0"/>
                <a:cs typeface="Arial" pitchFamily="34" charset="0"/>
              </a:rPr>
              <a:t>intime</a:t>
            </a:r>
            <a:endParaRPr lang="en-US" altLang="en-US" sz="2000" dirty="0" smtClean="0">
              <a:latin typeface="Arial" pitchFamily="34" charset="0"/>
              <a:cs typeface="Arial" pitchFamily="34" charset="0"/>
            </a:endParaRPr>
          </a:p>
          <a:p>
            <a:pPr marL="223838" indent="-161925" eaLnBrk="1" hangingPunct="1">
              <a:lnSpc>
                <a:spcPct val="90000"/>
              </a:lnSpc>
              <a:spcBef>
                <a:spcPct val="30000"/>
              </a:spcBef>
              <a:buFont typeface="Courier New" pitchFamily="49" charset="0"/>
              <a:buChar char="o"/>
            </a:pP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Requiert</a:t>
            </a:r>
            <a:r>
              <a:rPr lang="en-US" altLang="en-US" sz="2000" dirty="0" smtClean="0">
                <a:latin typeface="Arial" pitchFamily="34" charset="0"/>
                <a:cs typeface="Arial" pitchFamily="34" charset="0"/>
              </a:rPr>
              <a:t> au </a:t>
            </a:r>
            <a:r>
              <a:rPr lang="en-US" altLang="en-US" sz="2000" dirty="0" err="1" smtClean="0">
                <a:latin typeface="Arial" pitchFamily="34" charset="0"/>
                <a:cs typeface="Arial" pitchFamily="34" charset="0"/>
              </a:rPr>
              <a:t>moins</a:t>
            </a:r>
            <a:r>
              <a:rPr lang="en-US" altLang="en-US" sz="2000" dirty="0" smtClean="0">
                <a:latin typeface="Arial" pitchFamily="34" charset="0"/>
                <a:cs typeface="Arial" pitchFamily="34" charset="0"/>
              </a:rPr>
              <a:t> 2 </a:t>
            </a:r>
            <a:r>
              <a:rPr lang="en-US" altLang="en-US" sz="2000" dirty="0" err="1" smtClean="0">
                <a:latin typeface="Arial" pitchFamily="34" charset="0"/>
                <a:cs typeface="Arial" pitchFamily="34" charset="0"/>
              </a:rPr>
              <a:t>visites</a:t>
            </a:r>
            <a:r>
              <a:rPr lang="en-US" altLang="en-US" sz="2000" dirty="0" smtClean="0">
                <a:latin typeface="Arial" pitchFamily="34" charset="0"/>
                <a:cs typeface="Arial" pitchFamily="34" charset="0"/>
              </a:rPr>
              <a:t> et des </a:t>
            </a:r>
            <a:r>
              <a:rPr lang="en-US" altLang="en-US" sz="2000" dirty="0" err="1" smtClean="0">
                <a:latin typeface="Arial" pitchFamily="34" charset="0"/>
                <a:cs typeface="Arial" pitchFamily="34" charset="0"/>
              </a:rPr>
              <a:t>analgésiques</a:t>
            </a:r>
            <a:endParaRPr lang="en-US" altLang="en-US" sz="2000" dirty="0" smtClean="0">
              <a:latin typeface="Arial" pitchFamily="34" charset="0"/>
              <a:cs typeface="Arial" pitchFamily="34" charset="0"/>
            </a:endParaRPr>
          </a:p>
          <a:p>
            <a:pPr marL="223838" indent="-161925" eaLnBrk="1" hangingPunct="1">
              <a:lnSpc>
                <a:spcPct val="90000"/>
              </a:lnSpc>
              <a:spcBef>
                <a:spcPct val="30000"/>
              </a:spcBef>
              <a:buFont typeface="Courier New" pitchFamily="49" charset="0"/>
              <a:buChar char="o"/>
            </a:pP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Prend</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plusieurs</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jours</a:t>
            </a:r>
            <a:r>
              <a:rPr lang="en-US" altLang="en-US" sz="2000" dirty="0" smtClean="0">
                <a:latin typeface="Arial" pitchFamily="34" charset="0"/>
                <a:cs typeface="Arial" pitchFamily="34" charset="0"/>
              </a:rPr>
              <a:t> à se </a:t>
            </a:r>
            <a:r>
              <a:rPr lang="en-US" altLang="en-US" sz="2000" dirty="0" err="1" smtClean="0">
                <a:latin typeface="Arial" pitchFamily="34" charset="0"/>
                <a:cs typeface="Arial" pitchFamily="34" charset="0"/>
              </a:rPr>
              <a:t>compléter</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Métho-Miso</a:t>
            </a:r>
            <a:r>
              <a:rPr lang="en-US" altLang="en-US" sz="2000" dirty="0" smtClean="0">
                <a:latin typeface="Arial" pitchFamily="34" charset="0"/>
                <a:cs typeface="Arial" pitchFamily="34" charset="0"/>
              </a:rPr>
              <a:t>)</a:t>
            </a:r>
          </a:p>
          <a:p>
            <a:pPr marL="223838" indent="-161925" eaLnBrk="1" hangingPunct="1">
              <a:lnSpc>
                <a:spcPct val="90000"/>
              </a:lnSpc>
              <a:spcBef>
                <a:spcPct val="30000"/>
              </a:spcBef>
              <a:buFont typeface="Courier New" pitchFamily="49" charset="0"/>
              <a:buChar char="o"/>
            </a:pPr>
            <a:r>
              <a:rPr lang="en-US" altLang="en-US" sz="2000" dirty="0" smtClean="0">
                <a:latin typeface="Arial" pitchFamily="34" charset="0"/>
                <a:cs typeface="Arial" pitchFamily="34" charset="0"/>
              </a:rPr>
              <a:t> A un haut </a:t>
            </a:r>
            <a:r>
              <a:rPr lang="en-US" altLang="en-US" sz="2000" dirty="0" err="1" smtClean="0">
                <a:latin typeface="Arial" pitchFamily="34" charset="0"/>
                <a:cs typeface="Arial" pitchFamily="34" charset="0"/>
              </a:rPr>
              <a:t>taux</a:t>
            </a:r>
            <a:r>
              <a:rPr lang="en-US" altLang="en-US" sz="2000" dirty="0" smtClean="0">
                <a:latin typeface="Arial" pitchFamily="34" charset="0"/>
                <a:cs typeface="Arial" pitchFamily="34" charset="0"/>
              </a:rPr>
              <a:t> de </a:t>
            </a:r>
            <a:r>
              <a:rPr lang="en-US" altLang="en-US" sz="2000" dirty="0" err="1" smtClean="0">
                <a:latin typeface="Arial" pitchFamily="34" charset="0"/>
                <a:cs typeface="Arial" pitchFamily="34" charset="0"/>
              </a:rPr>
              <a:t>succès</a:t>
            </a:r>
            <a:r>
              <a:rPr lang="en-US" altLang="en-US" sz="2000" dirty="0" smtClean="0">
                <a:latin typeface="Arial" pitchFamily="34" charset="0"/>
                <a:cs typeface="Arial" pitchFamily="34" charset="0"/>
              </a:rPr>
              <a:t> (98%)</a:t>
            </a:r>
          </a:p>
          <a:p>
            <a:pPr marL="223838" indent="-161925" eaLnBrk="1" hangingPunct="1">
              <a:lnSpc>
                <a:spcPct val="90000"/>
              </a:lnSpc>
              <a:spcBef>
                <a:spcPct val="30000"/>
              </a:spcBef>
              <a:buFont typeface="Courier New" pitchFamily="49" charset="0"/>
              <a:buChar char="o"/>
            </a:pP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Requiert</a:t>
            </a:r>
            <a:r>
              <a:rPr lang="en-US" altLang="en-US" sz="2000" dirty="0" smtClean="0">
                <a:latin typeface="Arial" pitchFamily="34" charset="0"/>
                <a:cs typeface="Arial" pitchFamily="34" charset="0"/>
              </a:rPr>
              <a:t> un </a:t>
            </a:r>
            <a:r>
              <a:rPr lang="en-US" altLang="en-US" sz="2000" dirty="0" err="1" smtClean="0">
                <a:latin typeface="Arial" pitchFamily="34" charset="0"/>
                <a:cs typeface="Arial" pitchFamily="34" charset="0"/>
              </a:rPr>
              <a:t>suivi</a:t>
            </a:r>
            <a:r>
              <a:rPr lang="en-US" altLang="en-US" sz="2000" dirty="0" smtClean="0">
                <a:latin typeface="Arial" pitchFamily="34" charset="0"/>
                <a:cs typeface="Arial" pitchFamily="34" charset="0"/>
              </a:rPr>
              <a:t> pour </a:t>
            </a:r>
            <a:r>
              <a:rPr lang="en-US" altLang="en-US" sz="2000" dirty="0" err="1" smtClean="0">
                <a:latin typeface="Arial" pitchFamily="34" charset="0"/>
                <a:cs typeface="Arial" pitchFamily="34" charset="0"/>
              </a:rPr>
              <a:t>vérifier</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que</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l’avortement</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est</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complet</a:t>
            </a:r>
            <a:endParaRPr lang="en-US" altLang="en-US" sz="2000" dirty="0" smtClean="0">
              <a:latin typeface="Arial" pitchFamily="34" charset="0"/>
              <a:cs typeface="Arial" pitchFamily="34" charset="0"/>
            </a:endParaRPr>
          </a:p>
          <a:p>
            <a:pPr marL="223838" indent="-161925" eaLnBrk="1" hangingPunct="1">
              <a:lnSpc>
                <a:spcPct val="90000"/>
              </a:lnSpc>
              <a:spcBef>
                <a:spcPct val="30000"/>
              </a:spcBef>
              <a:buFont typeface="Courier New" pitchFamily="49" charset="0"/>
              <a:buChar char="o"/>
            </a:pP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Requiert</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une</a:t>
            </a:r>
            <a:r>
              <a:rPr lang="en-US" altLang="en-US" sz="2000" dirty="0" smtClean="0">
                <a:latin typeface="Arial" pitchFamily="34" charset="0"/>
                <a:cs typeface="Arial" pitchFamily="34" charset="0"/>
              </a:rPr>
              <a:t> plus </a:t>
            </a:r>
            <a:r>
              <a:rPr lang="en-US" altLang="en-US" sz="2000" dirty="0" err="1" smtClean="0">
                <a:latin typeface="Arial" pitchFamily="34" charset="0"/>
                <a:cs typeface="Arial" pitchFamily="34" charset="0"/>
              </a:rPr>
              <a:t>grande</a:t>
            </a:r>
            <a:r>
              <a:rPr lang="en-US" altLang="en-US" sz="2000" dirty="0" smtClean="0">
                <a:latin typeface="Arial" pitchFamily="34" charset="0"/>
                <a:cs typeface="Arial" pitchFamily="34" charset="0"/>
              </a:rPr>
              <a:t> participation de la </a:t>
            </a:r>
            <a:r>
              <a:rPr lang="en-US" altLang="en-US" sz="2000" dirty="0" err="1" smtClean="0">
                <a:latin typeface="Arial" pitchFamily="34" charset="0"/>
                <a:cs typeface="Arial" pitchFamily="34" charset="0"/>
              </a:rPr>
              <a:t>patiente</a:t>
            </a:r>
            <a:r>
              <a:rPr lang="en-US" altLang="en-US" sz="2000" dirty="0" smtClean="0">
                <a:latin typeface="Arial" pitchFamily="34" charset="0"/>
                <a:cs typeface="Arial" pitchFamily="34" charset="0"/>
              </a:rPr>
              <a:t> tout au long de la </a:t>
            </a:r>
            <a:r>
              <a:rPr lang="en-US" altLang="en-US" sz="2000" dirty="0" err="1" smtClean="0">
                <a:latin typeface="Arial" pitchFamily="34" charset="0"/>
                <a:cs typeface="Arial" pitchFamily="34" charset="0"/>
              </a:rPr>
              <a:t>procédure</a:t>
            </a:r>
            <a:endParaRPr lang="en-US" altLang="en-US" sz="2000" dirty="0" smtClean="0">
              <a:latin typeface="Arial" pitchFamily="34" charset="0"/>
              <a:cs typeface="Arial" pitchFamily="34" charset="0"/>
            </a:endParaRPr>
          </a:p>
          <a:p>
            <a:pPr marL="223838" indent="-161925" eaLnBrk="1" hangingPunct="1">
              <a:lnSpc>
                <a:spcPct val="90000"/>
              </a:lnSpc>
              <a:spcBef>
                <a:spcPct val="30000"/>
              </a:spcBef>
              <a:buFont typeface="Courier New" pitchFamily="49" charset="0"/>
              <a:buChar char="o"/>
            </a:pPr>
            <a:r>
              <a:rPr lang="en-US" altLang="en-US" sz="2000" dirty="0" smtClean="0">
                <a:latin typeface="Arial" pitchFamily="34" charset="0"/>
                <a:cs typeface="Arial" pitchFamily="34" charset="0"/>
              </a:rPr>
              <a:t> Fait en </a:t>
            </a:r>
            <a:r>
              <a:rPr lang="en-US" altLang="en-US" sz="2000" dirty="0" err="1" smtClean="0">
                <a:latin typeface="Arial" pitchFamily="34" charset="0"/>
                <a:cs typeface="Arial" pitchFamily="34" charset="0"/>
              </a:rPr>
              <a:t>sorte</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que</a:t>
            </a:r>
            <a:r>
              <a:rPr lang="en-US" altLang="en-US" sz="2000" dirty="0" smtClean="0">
                <a:latin typeface="Arial" pitchFamily="34" charset="0"/>
                <a:cs typeface="Arial" pitchFamily="34" charset="0"/>
              </a:rPr>
              <a:t> la femme </a:t>
            </a:r>
            <a:r>
              <a:rPr lang="en-US" altLang="en-US" sz="2000" dirty="0" err="1" smtClean="0">
                <a:latin typeface="Arial" pitchFamily="34" charset="0"/>
                <a:cs typeface="Arial" pitchFamily="34" charset="0"/>
              </a:rPr>
              <a:t>peut</a:t>
            </a:r>
            <a:r>
              <a:rPr lang="en-US" altLang="en-US" sz="2000" dirty="0" smtClean="0">
                <a:latin typeface="Arial" pitchFamily="34" charset="0"/>
                <a:cs typeface="Arial" pitchFamily="34" charset="0"/>
              </a:rPr>
              <a:t> vivre son IVG </a:t>
            </a:r>
            <a:r>
              <a:rPr lang="en-US" altLang="en-US" sz="2000" dirty="0" err="1" smtClean="0">
                <a:latin typeface="Arial" pitchFamily="34" charset="0"/>
                <a:cs typeface="Arial" pitchFamily="34" charset="0"/>
              </a:rPr>
              <a:t>seule</a:t>
            </a:r>
            <a:endParaRPr lang="en-US" altLang="en-US" sz="2000" dirty="0" smtClean="0">
              <a:latin typeface="Arial" pitchFamily="34" charset="0"/>
              <a:cs typeface="Arial" pitchFamily="34" charset="0"/>
            </a:endParaRPr>
          </a:p>
          <a:p>
            <a:pPr marL="223838" indent="-161925" eaLnBrk="1" hangingPunct="1">
              <a:lnSpc>
                <a:spcPct val="90000"/>
              </a:lnSpc>
              <a:spcBef>
                <a:spcPct val="30000"/>
              </a:spcBef>
              <a:buFont typeface="Courier New" pitchFamily="49" charset="0"/>
              <a:buChar char="o"/>
            </a:pP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Moins</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coûteux</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que</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l’IVG</a:t>
            </a:r>
            <a:r>
              <a:rPr lang="en-US" altLang="en-US" sz="2000" dirty="0" smtClean="0">
                <a:latin typeface="Arial" pitchFamily="34" charset="0"/>
                <a:cs typeface="Arial" pitchFamily="34" charset="0"/>
              </a:rPr>
              <a:t> </a:t>
            </a:r>
            <a:r>
              <a:rPr lang="en-US" altLang="en-US" sz="2000" dirty="0" err="1" smtClean="0">
                <a:latin typeface="Arial" pitchFamily="34" charset="0"/>
                <a:cs typeface="Arial" pitchFamily="34" charset="0"/>
              </a:rPr>
              <a:t>chirurgicale</a:t>
            </a:r>
            <a:endParaRPr lang="en-US" altLang="en-U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3400" dirty="0" err="1" smtClean="0">
                <a:solidFill>
                  <a:schemeClr val="tx1"/>
                </a:solidFill>
              </a:rPr>
              <a:t>L’avortement</a:t>
            </a:r>
            <a:r>
              <a:rPr lang="en-US" altLang="en-US" sz="3400" dirty="0" smtClean="0">
                <a:solidFill>
                  <a:schemeClr val="tx1"/>
                </a:solidFill>
              </a:rPr>
              <a:t> chirurgical :</a:t>
            </a:r>
          </a:p>
        </p:txBody>
      </p:sp>
      <p:sp>
        <p:nvSpPr>
          <p:cNvPr id="16387" name="Rectangle 3"/>
          <p:cNvSpPr>
            <a:spLocks noGrp="1" noChangeArrowheads="1"/>
          </p:cNvSpPr>
          <p:nvPr>
            <p:ph type="body" idx="1"/>
          </p:nvPr>
        </p:nvSpPr>
        <p:spPr>
          <a:xfrm>
            <a:off x="469900" y="1700808"/>
            <a:ext cx="8674100" cy="4680520"/>
          </a:xfrm>
        </p:spPr>
        <p:txBody>
          <a:bodyPr>
            <a:normAutofit fontScale="47500" lnSpcReduction="20000"/>
          </a:bodyPr>
          <a:lstStyle/>
          <a:p>
            <a:pPr marL="223838" indent="-161925">
              <a:spcBef>
                <a:spcPct val="30000"/>
              </a:spcBef>
              <a:buFont typeface="Courier New" pitchFamily="49" charset="0"/>
              <a:buChar char="o"/>
            </a:pP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Est</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une</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procédure</a:t>
            </a:r>
            <a:r>
              <a:rPr lang="en-US" altLang="en-US" sz="4200" dirty="0" smtClean="0">
                <a:latin typeface="Arial" pitchFamily="34" charset="0"/>
                <a:cs typeface="Arial" pitchFamily="34" charset="0"/>
              </a:rPr>
              <a:t> invasive </a:t>
            </a:r>
          </a:p>
          <a:p>
            <a:pPr marL="223838" indent="-161925">
              <a:spcBef>
                <a:spcPct val="30000"/>
              </a:spcBef>
              <a:buFont typeface="Courier New" pitchFamily="49" charset="0"/>
              <a:buChar char="o"/>
            </a:pPr>
            <a:r>
              <a:rPr lang="en-US" altLang="en-US" sz="4200" dirty="0" smtClean="0">
                <a:latin typeface="Arial" pitchFamily="34" charset="0"/>
                <a:cs typeface="Arial" pitchFamily="34" charset="0"/>
              </a:rPr>
              <a:t> Ne </a:t>
            </a:r>
            <a:r>
              <a:rPr lang="en-US" altLang="en-US" sz="4200" dirty="0" err="1" smtClean="0">
                <a:latin typeface="Arial" pitchFamily="34" charset="0"/>
                <a:cs typeface="Arial" pitchFamily="34" charset="0"/>
              </a:rPr>
              <a:t>requiert</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qu’une</a:t>
            </a:r>
            <a:r>
              <a:rPr lang="en-US" altLang="en-US" sz="4200" dirty="0" smtClean="0">
                <a:latin typeface="Arial" pitchFamily="34" charset="0"/>
                <a:cs typeface="Arial" pitchFamily="34" charset="0"/>
              </a:rPr>
              <a:t> à </a:t>
            </a:r>
            <a:r>
              <a:rPr lang="en-US" altLang="en-US" sz="4200" dirty="0" err="1" smtClean="0">
                <a:latin typeface="Arial" pitchFamily="34" charset="0"/>
                <a:cs typeface="Arial" pitchFamily="34" charset="0"/>
              </a:rPr>
              <a:t>deux</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visites</a:t>
            </a:r>
            <a:r>
              <a:rPr lang="en-US" altLang="en-US" sz="4200" dirty="0" smtClean="0">
                <a:latin typeface="Arial" pitchFamily="34" charset="0"/>
                <a:cs typeface="Arial" pitchFamily="34" charset="0"/>
              </a:rPr>
              <a:t>, en </a:t>
            </a:r>
            <a:r>
              <a:rPr lang="en-US" altLang="en-US" sz="4200" dirty="0" err="1" smtClean="0">
                <a:latin typeface="Arial" pitchFamily="34" charset="0"/>
                <a:cs typeface="Arial" pitchFamily="34" charset="0"/>
              </a:rPr>
              <a:t>général</a:t>
            </a:r>
            <a:endParaRPr lang="en-US" altLang="en-US" sz="4200" dirty="0" smtClean="0">
              <a:latin typeface="Arial" pitchFamily="34" charset="0"/>
              <a:cs typeface="Arial" pitchFamily="34" charset="0"/>
            </a:endParaRPr>
          </a:p>
          <a:p>
            <a:pPr marL="223838" indent="-161925" eaLnBrk="1" hangingPunct="1">
              <a:spcBef>
                <a:spcPct val="30000"/>
              </a:spcBef>
              <a:buFont typeface="Courier New" pitchFamily="49" charset="0"/>
              <a:buChar char="o"/>
            </a:pP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Est</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complété</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dans</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une</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période</a:t>
            </a:r>
            <a:r>
              <a:rPr lang="en-US" altLang="en-US" sz="4200" dirty="0" smtClean="0">
                <a:latin typeface="Arial" pitchFamily="34" charset="0"/>
                <a:cs typeface="Arial" pitchFamily="34" charset="0"/>
              </a:rPr>
              <a:t> de temps </a:t>
            </a:r>
            <a:r>
              <a:rPr lang="en-US" altLang="en-US" sz="4200" dirty="0" err="1" smtClean="0">
                <a:latin typeface="Arial" pitchFamily="34" charset="0"/>
                <a:cs typeface="Arial" pitchFamily="34" charset="0"/>
              </a:rPr>
              <a:t>précise</a:t>
            </a:r>
            <a:endParaRPr lang="en-US" altLang="en-US" sz="4200" dirty="0" smtClean="0">
              <a:latin typeface="Arial" pitchFamily="34" charset="0"/>
              <a:cs typeface="Arial" pitchFamily="34" charset="0"/>
            </a:endParaRPr>
          </a:p>
          <a:p>
            <a:pPr marL="223838" indent="-161925" eaLnBrk="1" hangingPunct="1">
              <a:spcBef>
                <a:spcPct val="30000"/>
              </a:spcBef>
              <a:buFont typeface="Courier New" pitchFamily="49" charset="0"/>
              <a:buChar char="o"/>
            </a:pPr>
            <a:r>
              <a:rPr lang="en-US" altLang="en-US" sz="4200" dirty="0" smtClean="0">
                <a:latin typeface="Arial" pitchFamily="34" charset="0"/>
                <a:cs typeface="Arial" pitchFamily="34" charset="0"/>
              </a:rPr>
              <a:t> A un haut </a:t>
            </a:r>
            <a:r>
              <a:rPr lang="en-US" altLang="en-US" sz="4200" dirty="0" err="1" smtClean="0">
                <a:latin typeface="Arial" pitchFamily="34" charset="0"/>
                <a:cs typeface="Arial" pitchFamily="34" charset="0"/>
              </a:rPr>
              <a:t>taux</a:t>
            </a:r>
            <a:r>
              <a:rPr lang="en-US" altLang="en-US" sz="4200" dirty="0" smtClean="0">
                <a:latin typeface="Arial" pitchFamily="34" charset="0"/>
                <a:cs typeface="Arial" pitchFamily="34" charset="0"/>
              </a:rPr>
              <a:t> de </a:t>
            </a:r>
            <a:r>
              <a:rPr lang="en-US" altLang="en-US" sz="4200" dirty="0" err="1" smtClean="0">
                <a:latin typeface="Arial" pitchFamily="34" charset="0"/>
                <a:cs typeface="Arial" pitchFamily="34" charset="0"/>
              </a:rPr>
              <a:t>succès</a:t>
            </a:r>
            <a:r>
              <a:rPr lang="en-US" altLang="en-US" sz="4200" dirty="0" smtClean="0">
                <a:latin typeface="Arial" pitchFamily="34" charset="0"/>
                <a:cs typeface="Arial" pitchFamily="34" charset="0"/>
              </a:rPr>
              <a:t> (99,9%)</a:t>
            </a:r>
          </a:p>
          <a:p>
            <a:pPr marL="223838" indent="-161925" eaLnBrk="1" hangingPunct="1">
              <a:spcBef>
                <a:spcPct val="30000"/>
              </a:spcBef>
              <a:buFont typeface="Courier New" pitchFamily="49" charset="0"/>
              <a:buChar char="o"/>
            </a:pPr>
            <a:r>
              <a:rPr lang="en-US" altLang="en-US" sz="4200" dirty="0" smtClean="0">
                <a:latin typeface="Arial" pitchFamily="34" charset="0"/>
                <a:cs typeface="Arial" pitchFamily="34" charset="0"/>
              </a:rPr>
              <a:t> Ne </a:t>
            </a:r>
            <a:r>
              <a:rPr lang="en-US" altLang="en-US" sz="4200" dirty="0" err="1" smtClean="0">
                <a:latin typeface="Arial" pitchFamily="34" charset="0"/>
                <a:cs typeface="Arial" pitchFamily="34" charset="0"/>
              </a:rPr>
              <a:t>requiert</a:t>
            </a:r>
            <a:r>
              <a:rPr lang="en-US" altLang="en-US" sz="4200" dirty="0" smtClean="0">
                <a:latin typeface="Arial" pitchFamily="34" charset="0"/>
                <a:cs typeface="Arial" pitchFamily="34" charset="0"/>
              </a:rPr>
              <a:t> pas </a:t>
            </a:r>
            <a:r>
              <a:rPr lang="en-US" altLang="en-US" sz="4200" dirty="0" err="1" smtClean="0">
                <a:latin typeface="Arial" pitchFamily="34" charset="0"/>
                <a:cs typeface="Arial" pitchFamily="34" charset="0"/>
              </a:rPr>
              <a:t>nécessairement</a:t>
            </a:r>
            <a:r>
              <a:rPr lang="en-US" altLang="en-US" sz="4200" dirty="0" smtClean="0">
                <a:latin typeface="Arial" pitchFamily="34" charset="0"/>
                <a:cs typeface="Arial" pitchFamily="34" charset="0"/>
              </a:rPr>
              <a:t> de </a:t>
            </a:r>
            <a:r>
              <a:rPr lang="en-US" altLang="en-US" sz="4200" dirty="0" err="1" smtClean="0">
                <a:latin typeface="Arial" pitchFamily="34" charset="0"/>
                <a:cs typeface="Arial" pitchFamily="34" charset="0"/>
              </a:rPr>
              <a:t>suivi</a:t>
            </a:r>
            <a:endParaRPr lang="en-US" altLang="en-US" sz="4200" dirty="0" smtClean="0">
              <a:latin typeface="Arial" pitchFamily="34" charset="0"/>
              <a:cs typeface="Arial" pitchFamily="34" charset="0"/>
            </a:endParaRPr>
          </a:p>
          <a:p>
            <a:pPr marL="223838" indent="-161925" eaLnBrk="1" hangingPunct="1">
              <a:spcBef>
                <a:spcPct val="30000"/>
              </a:spcBef>
              <a:buFont typeface="Courier New" pitchFamily="49" charset="0"/>
              <a:buChar char="o"/>
            </a:pP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Requiert</a:t>
            </a:r>
            <a:r>
              <a:rPr lang="en-US" altLang="en-US" sz="4200" dirty="0" smtClean="0">
                <a:latin typeface="Arial" pitchFamily="34" charset="0"/>
                <a:cs typeface="Arial" pitchFamily="34" charset="0"/>
              </a:rPr>
              <a:t> la participation de la femme </a:t>
            </a:r>
            <a:r>
              <a:rPr lang="en-US" altLang="en-US" sz="4200" dirty="0" err="1" smtClean="0">
                <a:latin typeface="Arial" pitchFamily="34" charset="0"/>
                <a:cs typeface="Arial" pitchFamily="34" charset="0"/>
              </a:rPr>
              <a:t>dans</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une</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procédure</a:t>
            </a:r>
            <a:r>
              <a:rPr lang="en-US" altLang="en-US" sz="4200" dirty="0" smtClean="0">
                <a:latin typeface="Arial" pitchFamily="34" charset="0"/>
                <a:cs typeface="Arial" pitchFamily="34" charset="0"/>
              </a:rPr>
              <a:t> unique</a:t>
            </a:r>
          </a:p>
          <a:p>
            <a:pPr marL="223838" indent="-161925" eaLnBrk="1" hangingPunct="1">
              <a:spcBef>
                <a:spcPct val="30000"/>
              </a:spcBef>
              <a:buFont typeface="Courier New" pitchFamily="49" charset="0"/>
              <a:buChar char="o"/>
            </a:pP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Est</a:t>
            </a:r>
            <a:r>
              <a:rPr lang="en-US" altLang="en-US" sz="4200" dirty="0" smtClean="0">
                <a:latin typeface="Arial" pitchFamily="34" charset="0"/>
                <a:cs typeface="Arial" pitchFamily="34" charset="0"/>
              </a:rPr>
              <a:t> fait par un </a:t>
            </a:r>
            <a:r>
              <a:rPr lang="en-US" altLang="en-US" sz="4200" dirty="0" err="1" smtClean="0">
                <a:latin typeface="Arial" pitchFamily="34" charset="0"/>
                <a:cs typeface="Arial" pitchFamily="34" charset="0"/>
              </a:rPr>
              <a:t>professionnel</a:t>
            </a:r>
            <a:r>
              <a:rPr lang="en-US" altLang="en-US" sz="4200" dirty="0" smtClean="0">
                <a:latin typeface="Arial" pitchFamily="34" charset="0"/>
                <a:cs typeface="Arial" pitchFamily="34" charset="0"/>
              </a:rPr>
              <a:t> de la santé</a:t>
            </a:r>
          </a:p>
          <a:p>
            <a:pPr marL="223838" indent="-161925" eaLnBrk="1" hangingPunct="1">
              <a:spcBef>
                <a:spcPct val="30000"/>
              </a:spcBef>
              <a:buFont typeface="Courier New" pitchFamily="49" charset="0"/>
              <a:buChar char="o"/>
            </a:pP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Peut</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être</a:t>
            </a:r>
            <a:r>
              <a:rPr lang="en-US" altLang="en-US" sz="4200" dirty="0" smtClean="0">
                <a:latin typeface="Arial" pitchFamily="34" charset="0"/>
                <a:cs typeface="Arial" pitchFamily="34" charset="0"/>
              </a:rPr>
              <a:t> fait </a:t>
            </a:r>
            <a:r>
              <a:rPr lang="en-US" altLang="en-US" sz="4200" dirty="0" err="1" smtClean="0">
                <a:latin typeface="Arial" pitchFamily="34" charset="0"/>
                <a:cs typeface="Arial" pitchFamily="34" charset="0"/>
              </a:rPr>
              <a:t>sous</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sédation-analgésie</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ou</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anesthésie</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générale</a:t>
            </a:r>
            <a:endParaRPr lang="en-US" altLang="en-US" sz="4200" dirty="0" smtClean="0">
              <a:latin typeface="Arial" pitchFamily="34" charset="0"/>
              <a:cs typeface="Arial" pitchFamily="34" charset="0"/>
            </a:endParaRPr>
          </a:p>
          <a:p>
            <a:pPr marL="223838" indent="-161925" eaLnBrk="1" hangingPunct="1">
              <a:spcBef>
                <a:spcPct val="30000"/>
              </a:spcBef>
              <a:buFont typeface="Courier New" pitchFamily="49" charset="0"/>
              <a:buChar char="o"/>
            </a:pP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Est</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associé</a:t>
            </a:r>
            <a:r>
              <a:rPr lang="en-US" altLang="en-US" sz="4200" dirty="0" smtClean="0">
                <a:latin typeface="Arial" pitchFamily="34" charset="0"/>
                <a:cs typeface="Arial" pitchFamily="34" charset="0"/>
              </a:rPr>
              <a:t> à un </a:t>
            </a:r>
            <a:r>
              <a:rPr lang="en-US" altLang="en-US" sz="4200" dirty="0" err="1" smtClean="0">
                <a:latin typeface="Arial" pitchFamily="34" charset="0"/>
                <a:cs typeface="Arial" pitchFamily="34" charset="0"/>
              </a:rPr>
              <a:t>risque</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faible</a:t>
            </a:r>
            <a:r>
              <a:rPr lang="en-US" altLang="en-US" sz="4200" dirty="0" smtClean="0">
                <a:latin typeface="Arial" pitchFamily="34" charset="0"/>
                <a:cs typeface="Arial" pitchFamily="34" charset="0"/>
              </a:rPr>
              <a:t> de </a:t>
            </a:r>
            <a:r>
              <a:rPr lang="en-US" altLang="en-US" sz="4200" dirty="0" err="1" smtClean="0">
                <a:latin typeface="Arial" pitchFamily="34" charset="0"/>
                <a:cs typeface="Arial" pitchFamily="34" charset="0"/>
              </a:rPr>
              <a:t>traumatisme</a:t>
            </a:r>
            <a:r>
              <a:rPr lang="en-US" altLang="en-US" sz="4200" dirty="0" smtClean="0">
                <a:latin typeface="Arial" pitchFamily="34" charset="0"/>
                <a:cs typeface="Arial" pitchFamily="34" charset="0"/>
              </a:rPr>
              <a:t> </a:t>
            </a:r>
            <a:r>
              <a:rPr lang="en-US" altLang="en-US" sz="4200" dirty="0" err="1" smtClean="0">
                <a:latin typeface="Arial" pitchFamily="34" charset="0"/>
                <a:cs typeface="Arial" pitchFamily="34" charset="0"/>
              </a:rPr>
              <a:t>gynécologique</a:t>
            </a:r>
            <a:r>
              <a:rPr lang="en-US" altLang="en-US" sz="4200" dirty="0" smtClean="0">
                <a:latin typeface="Arial" pitchFamily="34" charset="0"/>
                <a:cs typeface="Arial" pitchFamily="34" charset="0"/>
              </a:rPr>
              <a:t> et </a:t>
            </a:r>
            <a:r>
              <a:rPr lang="en-US" altLang="en-US" sz="4200" dirty="0" err="1" smtClean="0">
                <a:latin typeface="Arial" pitchFamily="34" charset="0"/>
                <a:cs typeface="Arial" pitchFamily="34" charset="0"/>
              </a:rPr>
              <a:t>d’infection</a:t>
            </a:r>
            <a:endParaRPr lang="en-US" altLang="en-US" sz="42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3400" dirty="0" err="1" smtClean="0"/>
              <a:t>Évaluation</a:t>
            </a:r>
            <a:r>
              <a:rPr lang="en-US" altLang="en-US" sz="3400" dirty="0" smtClean="0"/>
              <a:t> pour </a:t>
            </a:r>
            <a:r>
              <a:rPr lang="en-US" altLang="en-US" sz="3400" dirty="0" err="1" smtClean="0"/>
              <a:t>une</a:t>
            </a:r>
            <a:r>
              <a:rPr lang="en-US" altLang="en-US" sz="3400" dirty="0" smtClean="0"/>
              <a:t> IVG au </a:t>
            </a:r>
            <a:r>
              <a:rPr lang="en-US" altLang="en-US" sz="3400" dirty="0" err="1" smtClean="0"/>
              <a:t>Méthotrexate-Misoprostol</a:t>
            </a:r>
            <a:endParaRPr lang="en-US" altLang="en-US" sz="3400" dirty="0" smtClean="0"/>
          </a:p>
        </p:txBody>
      </p:sp>
      <p:sp>
        <p:nvSpPr>
          <p:cNvPr id="18435" name="Rectangle 3"/>
          <p:cNvSpPr>
            <a:spLocks noGrp="1" noChangeArrowheads="1"/>
          </p:cNvSpPr>
          <p:nvPr>
            <p:ph type="body" idx="1"/>
          </p:nvPr>
        </p:nvSpPr>
        <p:spPr>
          <a:xfrm>
            <a:off x="539750" y="1844675"/>
            <a:ext cx="8280722" cy="4267200"/>
          </a:xfrm>
        </p:spPr>
        <p:txBody>
          <a:bodyPr>
            <a:normAutofit lnSpcReduction="10000"/>
          </a:bodyPr>
          <a:lstStyle/>
          <a:p>
            <a:pPr eaLnBrk="1" hangingPunct="1">
              <a:lnSpc>
                <a:spcPct val="80000"/>
              </a:lnSpc>
              <a:spcBef>
                <a:spcPct val="25000"/>
              </a:spcBef>
              <a:buFont typeface="Courier New" pitchFamily="49" charset="0"/>
              <a:buChar char="o"/>
            </a:pPr>
            <a:r>
              <a:rPr lang="en-US" altLang="en-US" sz="2400" dirty="0" smtClean="0"/>
              <a:t>  </a:t>
            </a:r>
            <a:r>
              <a:rPr lang="en-US" altLang="en-US" sz="2400" dirty="0" smtClean="0">
                <a:latin typeface="Arial" pitchFamily="34" charset="0"/>
                <a:cs typeface="Arial" pitchFamily="34" charset="0"/>
              </a:rPr>
              <a:t>Counseling</a:t>
            </a:r>
          </a:p>
          <a:p>
            <a:pPr eaLnBrk="1" hangingPunct="1">
              <a:lnSpc>
                <a:spcPct val="80000"/>
              </a:lnSpc>
              <a:spcBef>
                <a:spcPct val="25000"/>
              </a:spcBef>
              <a:buFont typeface="Courier New" pitchFamily="49" charset="0"/>
              <a:buChar char="o"/>
            </a:pP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Consentement</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éclairé</a:t>
            </a:r>
            <a:endParaRPr lang="en-US" altLang="en-US" sz="2400" dirty="0" smtClean="0">
              <a:latin typeface="Arial" pitchFamily="34" charset="0"/>
              <a:cs typeface="Arial" pitchFamily="34" charset="0"/>
            </a:endParaRPr>
          </a:p>
          <a:p>
            <a:pPr eaLnBrk="1" hangingPunct="1">
              <a:lnSpc>
                <a:spcPct val="80000"/>
              </a:lnSpc>
              <a:spcBef>
                <a:spcPct val="25000"/>
              </a:spcBef>
              <a:buFont typeface="Courier New" pitchFamily="49" charset="0"/>
              <a:buChar char="o"/>
            </a:pP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Évaluation</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médicale</a:t>
            </a:r>
            <a:r>
              <a:rPr lang="en-US" altLang="en-US" sz="2400" dirty="0" smtClean="0">
                <a:latin typeface="Arial" pitchFamily="34" charset="0"/>
                <a:cs typeface="Arial" pitchFamily="34" charset="0"/>
              </a:rPr>
              <a:t> </a:t>
            </a:r>
          </a:p>
          <a:p>
            <a:pPr eaLnBrk="1" hangingPunct="1">
              <a:lnSpc>
                <a:spcPct val="80000"/>
              </a:lnSpc>
              <a:spcBef>
                <a:spcPct val="25000"/>
              </a:spcBef>
              <a:buFont typeface="Courier New" pitchFamily="49" charset="0"/>
              <a:buChar char="o"/>
            </a:pP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Vérification</a:t>
            </a:r>
            <a:r>
              <a:rPr lang="en-US" altLang="en-US" sz="2400" dirty="0" smtClean="0">
                <a:latin typeface="Arial" pitchFamily="34" charset="0"/>
                <a:cs typeface="Arial" pitchFamily="34" charset="0"/>
              </a:rPr>
              <a:t> des </a:t>
            </a:r>
            <a:r>
              <a:rPr lang="en-US" altLang="en-US" sz="2400" dirty="0" err="1" smtClean="0">
                <a:latin typeface="Arial" pitchFamily="34" charset="0"/>
                <a:cs typeface="Arial" pitchFamily="34" charset="0"/>
              </a:rPr>
              <a:t>critères</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d’éligibilité</a:t>
            </a:r>
            <a:endParaRPr lang="en-US" altLang="en-US" sz="2400" dirty="0" smtClean="0">
              <a:latin typeface="Arial" pitchFamily="34" charset="0"/>
              <a:cs typeface="Arial" pitchFamily="34" charset="0"/>
            </a:endParaRPr>
          </a:p>
          <a:p>
            <a:pPr eaLnBrk="1" hangingPunct="1">
              <a:lnSpc>
                <a:spcPct val="80000"/>
              </a:lnSpc>
              <a:spcBef>
                <a:spcPct val="25000"/>
              </a:spcBef>
              <a:buFont typeface="Courier New" pitchFamily="49" charset="0"/>
              <a:buChar char="o"/>
            </a:pP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Examen</a:t>
            </a:r>
            <a:r>
              <a:rPr lang="en-US" altLang="en-US" sz="2400" dirty="0" smtClean="0">
                <a:latin typeface="Arial" pitchFamily="34" charset="0"/>
                <a:cs typeface="Arial" pitchFamily="34" charset="0"/>
              </a:rPr>
              <a:t> physique &amp; </a:t>
            </a:r>
            <a:r>
              <a:rPr lang="en-US" altLang="en-US" sz="2400" dirty="0" err="1" smtClean="0">
                <a:latin typeface="Arial" pitchFamily="34" charset="0"/>
                <a:cs typeface="Arial" pitchFamily="34" charset="0"/>
              </a:rPr>
              <a:t>échographie</a:t>
            </a:r>
            <a:r>
              <a:rPr lang="en-US" altLang="en-US" sz="2400" dirty="0" smtClean="0">
                <a:latin typeface="Arial" pitchFamily="34" charset="0"/>
                <a:cs typeface="Arial" pitchFamily="34" charset="0"/>
              </a:rPr>
              <a:t>, tests</a:t>
            </a:r>
          </a:p>
          <a:p>
            <a:pPr eaLnBrk="1" hangingPunct="1">
              <a:lnSpc>
                <a:spcPct val="80000"/>
              </a:lnSpc>
              <a:spcBef>
                <a:spcPct val="25000"/>
              </a:spcBef>
              <a:buFont typeface="Courier New" pitchFamily="49" charset="0"/>
              <a:buChar char="o"/>
            </a:pPr>
            <a:r>
              <a:rPr lang="en-US" altLang="en-US" sz="2400" dirty="0" smtClean="0">
                <a:latin typeface="Arial" pitchFamily="34" charset="0"/>
                <a:cs typeface="Arial" pitchFamily="34" charset="0"/>
              </a:rPr>
              <a:t>  Remise de la </a:t>
            </a:r>
            <a:r>
              <a:rPr lang="en-US" altLang="en-US" sz="2400" dirty="0" err="1" smtClean="0">
                <a:latin typeface="Arial" pitchFamily="34" charset="0"/>
                <a:cs typeface="Arial" pitchFamily="34" charset="0"/>
              </a:rPr>
              <a:t>médication</a:t>
            </a:r>
            <a:r>
              <a:rPr lang="en-US" altLang="en-US" sz="2400" dirty="0" smtClean="0">
                <a:latin typeface="Arial" pitchFamily="34" charset="0"/>
                <a:cs typeface="Arial" pitchFamily="34" charset="0"/>
              </a:rPr>
              <a:t> et explications des </a:t>
            </a:r>
            <a:r>
              <a:rPr lang="en-US" altLang="en-US" sz="2400" dirty="0" err="1" smtClean="0">
                <a:latin typeface="Arial" pitchFamily="34" charset="0"/>
                <a:cs typeface="Arial" pitchFamily="34" charset="0"/>
              </a:rPr>
              <a:t>symptômes</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d’avortement</a:t>
            </a:r>
            <a:r>
              <a:rPr lang="en-US" altLang="en-US" sz="2400" dirty="0" smtClean="0">
                <a:latin typeface="Arial" pitchFamily="34" charset="0"/>
                <a:cs typeface="Arial" pitchFamily="34" charset="0"/>
              </a:rPr>
              <a:t> / </a:t>
            </a:r>
            <a:r>
              <a:rPr lang="en-US" altLang="en-US" sz="2400" dirty="0" err="1" smtClean="0">
                <a:latin typeface="Arial" pitchFamily="34" charset="0"/>
                <a:cs typeface="Arial" pitchFamily="34" charset="0"/>
              </a:rPr>
              <a:t>effets</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secondaires</a:t>
            </a:r>
            <a:endParaRPr lang="en-US" altLang="en-US" sz="2400" dirty="0" smtClean="0">
              <a:latin typeface="Arial" pitchFamily="34" charset="0"/>
              <a:cs typeface="Arial" pitchFamily="34" charset="0"/>
            </a:endParaRPr>
          </a:p>
          <a:p>
            <a:pPr eaLnBrk="1" hangingPunct="1">
              <a:lnSpc>
                <a:spcPct val="80000"/>
              </a:lnSpc>
              <a:spcBef>
                <a:spcPct val="25000"/>
              </a:spcBef>
              <a:buFont typeface="Courier New" pitchFamily="49" charset="0"/>
              <a:buChar char="o"/>
            </a:pP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Mesures</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d’urgence</a:t>
            </a:r>
            <a:endParaRPr lang="en-US" altLang="en-US" sz="2400" dirty="0" smtClean="0">
              <a:latin typeface="Arial" pitchFamily="34" charset="0"/>
              <a:cs typeface="Arial" pitchFamily="34" charset="0"/>
            </a:endParaRPr>
          </a:p>
          <a:p>
            <a:pPr eaLnBrk="1" hangingPunct="1">
              <a:lnSpc>
                <a:spcPct val="80000"/>
              </a:lnSpc>
              <a:spcBef>
                <a:spcPct val="25000"/>
              </a:spcBef>
              <a:buFont typeface="Courier New" pitchFamily="49" charset="0"/>
              <a:buChar char="o"/>
            </a:pP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Suivi</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nécessaire</a:t>
            </a:r>
            <a:r>
              <a:rPr lang="en-US" altLang="en-US" sz="2400" dirty="0" smtClean="0">
                <a:latin typeface="Arial" pitchFamily="34" charset="0"/>
                <a:cs typeface="Arial" pitchFamily="34" charset="0"/>
              </a:rPr>
              <a:t> avec </a:t>
            </a:r>
            <a:r>
              <a:rPr lang="en-US" altLang="en-US" sz="2400" dirty="0" err="1" smtClean="0">
                <a:latin typeface="Arial" pitchFamily="34" charset="0"/>
                <a:cs typeface="Arial" pitchFamily="34" charset="0"/>
              </a:rPr>
              <a:t>échographie</a:t>
            </a:r>
            <a:r>
              <a:rPr lang="en-US" altLang="en-US" sz="2400" dirty="0" smtClean="0">
                <a:latin typeface="Arial" pitchFamily="34" charset="0"/>
                <a:cs typeface="Arial" pitchFamily="34" charset="0"/>
              </a:rPr>
              <a:t> </a:t>
            </a:r>
            <a:r>
              <a:rPr lang="en-US" altLang="en-US" sz="2400" dirty="0" err="1" smtClean="0">
                <a:latin typeface="Arial" pitchFamily="34" charset="0"/>
                <a:cs typeface="Arial" pitchFamily="34" charset="0"/>
              </a:rPr>
              <a:t>ou</a:t>
            </a:r>
            <a:r>
              <a:rPr lang="en-US" altLang="en-US" sz="2400" dirty="0" smtClean="0">
                <a:latin typeface="Arial" pitchFamily="34" charset="0"/>
                <a:cs typeface="Arial" pitchFamily="34" charset="0"/>
              </a:rPr>
              <a:t> </a:t>
            </a:r>
            <a:r>
              <a:rPr lang="en-US" altLang="en-US" sz="2400" dirty="0" smtClean="0">
                <a:latin typeface="Arial" pitchFamily="34" charset="0"/>
                <a:cs typeface="Arial" pitchFamily="34" charset="0"/>
                <a:sym typeface="Symbol"/>
              </a:rPr>
              <a:t>-HCG </a:t>
            </a:r>
            <a:r>
              <a:rPr lang="en-US" altLang="en-US" sz="2400" dirty="0" err="1" smtClean="0">
                <a:latin typeface="Arial" pitchFamily="34" charset="0"/>
                <a:cs typeface="Arial" pitchFamily="34" charset="0"/>
                <a:sym typeface="Symbol"/>
              </a:rPr>
              <a:t>sérique</a:t>
            </a:r>
            <a:endParaRPr lang="en-US" alt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z="3400" smtClean="0"/>
              <a:t>Complications de l’avortement médical</a:t>
            </a:r>
          </a:p>
        </p:txBody>
      </p:sp>
      <p:sp>
        <p:nvSpPr>
          <p:cNvPr id="21507" name="Rectangle 3"/>
          <p:cNvSpPr>
            <a:spLocks noGrp="1" noChangeArrowheads="1"/>
          </p:cNvSpPr>
          <p:nvPr>
            <p:ph type="body" idx="1"/>
          </p:nvPr>
        </p:nvSpPr>
        <p:spPr>
          <a:xfrm>
            <a:off x="395288" y="1844675"/>
            <a:ext cx="8382000" cy="4191000"/>
          </a:xfrm>
        </p:spPr>
        <p:txBody>
          <a:bodyPr/>
          <a:lstStyle/>
          <a:p>
            <a:pPr eaLnBrk="1" hangingPunct="1">
              <a:buFont typeface="Courier New" pitchFamily="49" charset="0"/>
              <a:buChar char="o"/>
            </a:pPr>
            <a:r>
              <a:rPr lang="en-US" altLang="en-US" sz="2500" dirty="0" smtClean="0">
                <a:solidFill>
                  <a:schemeClr val="accent2"/>
                </a:solidFill>
              </a:rPr>
              <a:t> </a:t>
            </a:r>
            <a:r>
              <a:rPr lang="en-US" altLang="en-US" sz="2500" dirty="0" err="1" smtClean="0">
                <a:solidFill>
                  <a:schemeClr val="accent2"/>
                </a:solidFill>
              </a:rPr>
              <a:t>Grossesse</a:t>
            </a:r>
            <a:r>
              <a:rPr lang="en-US" altLang="en-US" sz="2500" dirty="0" smtClean="0">
                <a:solidFill>
                  <a:schemeClr val="accent2"/>
                </a:solidFill>
              </a:rPr>
              <a:t> </a:t>
            </a:r>
            <a:r>
              <a:rPr lang="en-US" altLang="en-US" sz="2500" dirty="0" err="1" smtClean="0">
                <a:solidFill>
                  <a:schemeClr val="accent2"/>
                </a:solidFill>
              </a:rPr>
              <a:t>évolutive</a:t>
            </a:r>
            <a:r>
              <a:rPr lang="en-US" altLang="en-US" sz="2500" dirty="0" smtClean="0">
                <a:solidFill>
                  <a:schemeClr val="accent2"/>
                </a:solidFill>
              </a:rPr>
              <a:t> </a:t>
            </a:r>
            <a:r>
              <a:rPr lang="en-US" altLang="en-US" sz="2500" dirty="0" smtClean="0"/>
              <a:t>(1-3% </a:t>
            </a:r>
            <a:r>
              <a:rPr lang="en-US" altLang="en-US" sz="2500" dirty="0" smtClean="0">
                <a:cs typeface="Tahoma" pitchFamily="34" charset="0"/>
              </a:rPr>
              <a:t>&lt; 49 </a:t>
            </a:r>
            <a:r>
              <a:rPr lang="en-US" altLang="en-US" sz="2500" dirty="0" err="1" smtClean="0">
                <a:cs typeface="Tahoma" pitchFamily="34" charset="0"/>
              </a:rPr>
              <a:t>jours</a:t>
            </a:r>
            <a:r>
              <a:rPr lang="en-US" altLang="en-US" sz="2500" dirty="0" smtClean="0">
                <a:cs typeface="Tahoma" pitchFamily="34" charset="0"/>
              </a:rPr>
              <a:t>) </a:t>
            </a:r>
          </a:p>
          <a:p>
            <a:pPr eaLnBrk="1" hangingPunct="1">
              <a:buFont typeface="Courier New" pitchFamily="49" charset="0"/>
              <a:buChar char="o"/>
            </a:pPr>
            <a:r>
              <a:rPr lang="en-US" altLang="en-US" sz="2500" dirty="0" smtClean="0"/>
              <a:t> </a:t>
            </a:r>
            <a:r>
              <a:rPr lang="en-US" altLang="en-US" sz="2500" dirty="0" err="1" smtClean="0"/>
              <a:t>Persistance</a:t>
            </a:r>
            <a:r>
              <a:rPr lang="en-US" altLang="en-US" sz="2500" dirty="0" smtClean="0"/>
              <a:t> du sac </a:t>
            </a:r>
            <a:r>
              <a:rPr lang="en-US" altLang="en-US" sz="2500" dirty="0" err="1" smtClean="0"/>
              <a:t>gestationel</a:t>
            </a:r>
            <a:r>
              <a:rPr lang="en-US" altLang="en-US" sz="2500" dirty="0" smtClean="0"/>
              <a:t> (2.9% </a:t>
            </a:r>
            <a:r>
              <a:rPr lang="en-US" altLang="en-US" sz="2500" dirty="0" smtClean="0">
                <a:cs typeface="Tahoma" pitchFamily="34" charset="0"/>
              </a:rPr>
              <a:t>&lt; 49 </a:t>
            </a:r>
            <a:r>
              <a:rPr lang="en-US" altLang="en-US" sz="2500" dirty="0" err="1" smtClean="0">
                <a:cs typeface="Tahoma" pitchFamily="34" charset="0"/>
              </a:rPr>
              <a:t>jours</a:t>
            </a:r>
            <a:r>
              <a:rPr lang="en-US" altLang="en-US" sz="2500" dirty="0" smtClean="0">
                <a:cs typeface="Tahoma" pitchFamily="34" charset="0"/>
              </a:rPr>
              <a:t>)</a:t>
            </a:r>
            <a:endParaRPr lang="en-US" altLang="en-US" sz="2500" dirty="0" smtClean="0"/>
          </a:p>
          <a:p>
            <a:pPr eaLnBrk="1" hangingPunct="1">
              <a:buFont typeface="Courier New" pitchFamily="49" charset="0"/>
              <a:buChar char="o"/>
            </a:pPr>
            <a:r>
              <a:rPr lang="en-US" altLang="en-US" sz="2500" dirty="0" smtClean="0"/>
              <a:t> </a:t>
            </a:r>
            <a:r>
              <a:rPr lang="en-US" altLang="en-US" sz="2500" dirty="0" err="1" smtClean="0"/>
              <a:t>Saignement</a:t>
            </a:r>
            <a:r>
              <a:rPr lang="en-US" altLang="en-US" sz="2500" dirty="0" smtClean="0"/>
              <a:t> </a:t>
            </a:r>
            <a:r>
              <a:rPr lang="en-US" altLang="en-US" sz="2500" dirty="0" err="1" smtClean="0"/>
              <a:t>persistant</a:t>
            </a:r>
            <a:r>
              <a:rPr lang="en-US" altLang="en-US" sz="2500" dirty="0" smtClean="0"/>
              <a:t> </a:t>
            </a:r>
            <a:r>
              <a:rPr lang="en-US" altLang="en-US" sz="2500" dirty="0" err="1" smtClean="0"/>
              <a:t>requérant</a:t>
            </a:r>
            <a:r>
              <a:rPr lang="en-US" altLang="en-US" sz="2500" dirty="0" smtClean="0"/>
              <a:t> un </a:t>
            </a:r>
            <a:r>
              <a:rPr lang="en-US" altLang="en-US" sz="2500" dirty="0" err="1" smtClean="0"/>
              <a:t>curetage</a:t>
            </a:r>
            <a:r>
              <a:rPr lang="en-US" altLang="en-US" sz="2500" dirty="0" smtClean="0"/>
              <a:t> (variable)</a:t>
            </a:r>
          </a:p>
          <a:p>
            <a:pPr eaLnBrk="1" hangingPunct="1">
              <a:buFont typeface="Courier New" pitchFamily="49" charset="0"/>
              <a:buChar char="o"/>
            </a:pPr>
            <a:r>
              <a:rPr lang="en-US" altLang="en-US" sz="2500" dirty="0" smtClean="0"/>
              <a:t> </a:t>
            </a:r>
            <a:r>
              <a:rPr lang="en-US" altLang="en-US" sz="2500" dirty="0" err="1" smtClean="0"/>
              <a:t>Hémorrhagie</a:t>
            </a:r>
            <a:r>
              <a:rPr lang="en-US" altLang="en-US" sz="2500" dirty="0" smtClean="0"/>
              <a:t> </a:t>
            </a:r>
            <a:r>
              <a:rPr lang="en-US" altLang="en-US" sz="2500" dirty="0" err="1" smtClean="0"/>
              <a:t>requérant</a:t>
            </a:r>
            <a:r>
              <a:rPr lang="en-US" altLang="en-US" sz="2500" dirty="0" smtClean="0"/>
              <a:t> un </a:t>
            </a:r>
            <a:r>
              <a:rPr lang="en-US" altLang="en-US" sz="2500" dirty="0" err="1" smtClean="0"/>
              <a:t>curetage</a:t>
            </a:r>
            <a:r>
              <a:rPr lang="en-US" altLang="en-US" sz="2500" dirty="0" smtClean="0"/>
              <a:t> (0.36%-2.6%) </a:t>
            </a:r>
            <a:r>
              <a:rPr lang="en-US" altLang="en-US" sz="2500" dirty="0" err="1" smtClean="0"/>
              <a:t>ou</a:t>
            </a:r>
            <a:r>
              <a:rPr lang="en-US" altLang="en-US" sz="2500" dirty="0" smtClean="0"/>
              <a:t> </a:t>
            </a:r>
            <a:r>
              <a:rPr lang="en-US" altLang="en-US" sz="2500" dirty="0" err="1" smtClean="0"/>
              <a:t>une</a:t>
            </a:r>
            <a:r>
              <a:rPr lang="en-US" altLang="en-US" sz="2500" dirty="0" smtClean="0"/>
              <a:t> transfusion (0%-0.48%)</a:t>
            </a:r>
          </a:p>
          <a:p>
            <a:pPr eaLnBrk="1" hangingPunct="1">
              <a:buFont typeface="Courier New" pitchFamily="49" charset="0"/>
              <a:buChar char="o"/>
            </a:pPr>
            <a:r>
              <a:rPr lang="en-US" altLang="en-US" sz="2500" dirty="0" smtClean="0"/>
              <a:t> Infection </a:t>
            </a:r>
            <a:r>
              <a:rPr lang="en-US" altLang="en-US" sz="2500" dirty="0" err="1" smtClean="0"/>
              <a:t>pelvienne</a:t>
            </a:r>
            <a:r>
              <a:rPr lang="en-US" altLang="en-US" sz="2500" dirty="0" smtClean="0"/>
              <a:t> (0.09%-0.5%)</a:t>
            </a:r>
          </a:p>
          <a:p>
            <a:pPr eaLnBrk="1" hangingPunct="1">
              <a:buFont typeface="Courier New" pitchFamily="49" charset="0"/>
              <a:buChar char="o"/>
            </a:pPr>
            <a:r>
              <a:rPr lang="en-US" altLang="en-US" sz="2500" dirty="0" smtClean="0">
                <a:solidFill>
                  <a:schemeClr val="accent2"/>
                </a:solidFill>
              </a:rPr>
              <a:t> </a:t>
            </a:r>
            <a:r>
              <a:rPr lang="en-US" altLang="en-US" sz="2500" dirty="0" err="1" smtClean="0">
                <a:solidFill>
                  <a:schemeClr val="accent2"/>
                </a:solidFill>
              </a:rPr>
              <a:t>Grossesse</a:t>
            </a:r>
            <a:r>
              <a:rPr lang="en-US" altLang="en-US" sz="2500" dirty="0" smtClean="0">
                <a:solidFill>
                  <a:schemeClr val="accent2"/>
                </a:solidFill>
              </a:rPr>
              <a:t> </a:t>
            </a:r>
            <a:r>
              <a:rPr lang="en-US" altLang="en-US" sz="2500" dirty="0" err="1" smtClean="0">
                <a:solidFill>
                  <a:schemeClr val="accent2"/>
                </a:solidFill>
              </a:rPr>
              <a:t>ectopique</a:t>
            </a:r>
            <a:r>
              <a:rPr lang="en-US" altLang="en-US" sz="2500" dirty="0" smtClean="0">
                <a:solidFill>
                  <a:schemeClr val="accent2"/>
                </a:solidFill>
              </a:rPr>
              <a:t> non </a:t>
            </a:r>
            <a:r>
              <a:rPr lang="en-US" altLang="en-US" sz="2500" dirty="0" err="1" smtClean="0">
                <a:solidFill>
                  <a:schemeClr val="accent2"/>
                </a:solidFill>
              </a:rPr>
              <a:t>diagnostiquée</a:t>
            </a:r>
            <a:r>
              <a:rPr lang="en-US" altLang="en-US" sz="2500" dirty="0" smtClean="0"/>
              <a:t> (0.67%)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elePPT[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EE193D275BEE6439C6F69D8110D68F7" ma:contentTypeVersion="1" ma:contentTypeDescription="Crée un document." ma:contentTypeScope="" ma:versionID="fee1266236e6692952b7b4859469558d">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D1E4C6-4A39-492D-80C1-12297FAD2773}">
  <ds:schemaRefs>
    <ds:schemaRef ds:uri="http://www.w3.org/XML/1998/namespace"/>
    <ds:schemaRef ds:uri="http://purl.org/dc/elements/1.1/"/>
    <ds:schemaRef ds:uri="http://schemas.microsoft.com/office/2006/documentManagement/types"/>
    <ds:schemaRef ds:uri="http://purl.org/dc/dcmitype/"/>
    <ds:schemaRef ds:uri="http://purl.org/dc/terms/"/>
    <ds:schemaRef ds:uri="http://schemas.openxmlformats.org/package/2006/metadata/core-properties"/>
    <ds:schemaRef ds:uri="http://schemas.microsoft.com/office/infopath/2007/PartnerControls"/>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62A17C7D-814D-4332-89F3-7B773AB454FA}">
  <ds:schemaRefs>
    <ds:schemaRef ds:uri="http://schemas.microsoft.com/sharepoint/v3/contenttype/forms"/>
  </ds:schemaRefs>
</ds:datastoreItem>
</file>

<file path=customXml/itemProps3.xml><?xml version="1.0" encoding="utf-8"?>
<ds:datastoreItem xmlns:ds="http://schemas.openxmlformats.org/officeDocument/2006/customXml" ds:itemID="{AD2BEC3A-216D-44F6-B1F9-54A0A7262A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ModelePPT[1]</Template>
  <TotalTime>732</TotalTime>
  <Words>1760</Words>
  <Application>Microsoft Office PowerPoint</Application>
  <PresentationFormat>Affichage à l'écran (4:3)</PresentationFormat>
  <Paragraphs>235</Paragraphs>
  <Slides>14</Slides>
  <Notes>7</Notes>
  <HiddenSlides>0</HiddenSlides>
  <MMClips>0</MMClips>
  <ScaleCrop>false</ScaleCrop>
  <HeadingPairs>
    <vt:vector size="8" baseType="variant">
      <vt:variant>
        <vt:lpstr>Polices utilisées</vt:lpstr>
      </vt:variant>
      <vt:variant>
        <vt:i4>11</vt:i4>
      </vt:variant>
      <vt:variant>
        <vt:lpstr>Thème</vt:lpstr>
      </vt:variant>
      <vt:variant>
        <vt:i4>1</vt:i4>
      </vt:variant>
      <vt:variant>
        <vt:lpstr>Serveurs OLE incorporés</vt:lpstr>
      </vt:variant>
      <vt:variant>
        <vt:i4>2</vt:i4>
      </vt:variant>
      <vt:variant>
        <vt:lpstr>Titres des diapositives</vt:lpstr>
      </vt:variant>
      <vt:variant>
        <vt:i4>14</vt:i4>
      </vt:variant>
    </vt:vector>
  </HeadingPairs>
  <TitlesOfParts>
    <vt:vector size="28" baseType="lpstr">
      <vt:lpstr>Arial</vt:lpstr>
      <vt:lpstr>Calibri</vt:lpstr>
      <vt:lpstr>Courier New</vt:lpstr>
      <vt:lpstr>HelveticaNeueLT Std</vt:lpstr>
      <vt:lpstr>Raleway</vt:lpstr>
      <vt:lpstr>Stone Sans</vt:lpstr>
      <vt:lpstr>Symbol</vt:lpstr>
      <vt:lpstr>Tahoma</vt:lpstr>
      <vt:lpstr>Times</vt:lpstr>
      <vt:lpstr>Times New Roman</vt:lpstr>
      <vt:lpstr>Wingdings</vt:lpstr>
      <vt:lpstr>ModelePPT[1]</vt:lpstr>
      <vt:lpstr>Graphique</vt:lpstr>
      <vt:lpstr>Document</vt:lpstr>
      <vt:lpstr>Avortement médical  ou médicamenteux</vt:lpstr>
      <vt:lpstr>IVG médicale au Canada</vt:lpstr>
      <vt:lpstr>IVG médicale au Québec</vt:lpstr>
      <vt:lpstr>Efficacité comparée du Méthotrexate/ Misoprostol vs. Mifepristone/Misoprostol </vt:lpstr>
      <vt:lpstr>Comparaison de l’efficacité des méthodes chirurgicale et médicale pour l’IVG précoce</vt:lpstr>
      <vt:lpstr>L’avortement médical :</vt:lpstr>
      <vt:lpstr>L’avortement chirurgical :</vt:lpstr>
      <vt:lpstr>Évaluation pour une IVG au Méthotrexate-Misoprostol</vt:lpstr>
      <vt:lpstr>Complications de l’avortement médical</vt:lpstr>
      <vt:lpstr>Critères d’intervention chirurgicale dans l’avortement médical</vt:lpstr>
      <vt:lpstr>Satisfaction des femmes </vt:lpstr>
      <vt:lpstr>Satisfaction des professionnel-le-s</vt:lpstr>
      <vt:lpstr>OFFRE-T-ON UN VÉRITABLE CHOIX AU CANADA????</vt:lpstr>
      <vt:lpstr>Conclusion</vt:lpstr>
    </vt:vector>
  </TitlesOfParts>
  <Company>Institut National de Santé Publique du Québec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Avortement médical</dc:title>
  <dc:creator>guiedi01</dc:creator>
  <cp:lastModifiedBy>Magaly</cp:lastModifiedBy>
  <cp:revision>105</cp:revision>
  <dcterms:created xsi:type="dcterms:W3CDTF">2014-03-19T17:19:28Z</dcterms:created>
  <dcterms:modified xsi:type="dcterms:W3CDTF">2014-09-15T16:06:46Z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0x010100CEE193D275BEE6439C6F69D8110D68F7</vt:lpwstr>
  </property>
</Properties>
</file>