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72" r:id="rId5"/>
    <p:sldId id="259" r:id="rId6"/>
    <p:sldId id="273" r:id="rId7"/>
    <p:sldId id="260" r:id="rId8"/>
    <p:sldId id="261" r:id="rId9"/>
    <p:sldId id="262" r:id="rId10"/>
    <p:sldId id="274" r:id="rId11"/>
    <p:sldId id="263" r:id="rId12"/>
    <p:sldId id="276" r:id="rId13"/>
    <p:sldId id="264" r:id="rId14"/>
    <p:sldId id="265" r:id="rId15"/>
    <p:sldId id="275" r:id="rId16"/>
    <p:sldId id="266" r:id="rId17"/>
    <p:sldId id="271" r:id="rId18"/>
    <p:sldId id="267" r:id="rId19"/>
    <p:sldId id="269" r:id="rId20"/>
    <p:sldId id="270" r:id="rId21"/>
  </p:sldIdLst>
  <p:sldSz cx="12192000" cy="6858000"/>
  <p:notesSz cx="6938963" cy="9236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67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64971" autoAdjust="0"/>
  </p:normalViewPr>
  <p:slideViewPr>
    <p:cSldViewPr snapToGrid="0">
      <p:cViewPr varScale="1">
        <p:scale>
          <a:sx n="71" d="100"/>
          <a:sy n="71" d="100"/>
        </p:scale>
        <p:origin x="20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06884" cy="46340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930473" y="0"/>
            <a:ext cx="3006884" cy="463408"/>
          </a:xfrm>
          <a:prstGeom prst="rect">
            <a:avLst/>
          </a:prstGeom>
        </p:spPr>
        <p:txBody>
          <a:bodyPr vert="horz" lIns="91440" tIns="45720" rIns="91440" bIns="45720" rtlCol="0"/>
          <a:lstStyle>
            <a:lvl1pPr algn="r">
              <a:defRPr sz="1200"/>
            </a:lvl1pPr>
          </a:lstStyle>
          <a:p>
            <a:fld id="{0740546E-A69E-4E4A-8956-443E6E02BC03}" type="datetimeFigureOut">
              <a:rPr lang="fr-CA" smtClean="0"/>
              <a:t>2014-03-25</a:t>
            </a:fld>
            <a:endParaRPr lang="fr-CA"/>
          </a:p>
        </p:txBody>
      </p:sp>
      <p:sp>
        <p:nvSpPr>
          <p:cNvPr id="4" name="Espace réservé de l'image des diapositives 3"/>
          <p:cNvSpPr>
            <a:spLocks noGrp="1" noRot="1" noChangeAspect="1"/>
          </p:cNvSpPr>
          <p:nvPr>
            <p:ph type="sldImg" idx="2"/>
          </p:nvPr>
        </p:nvSpPr>
        <p:spPr>
          <a:xfrm>
            <a:off x="698500" y="1154113"/>
            <a:ext cx="5541963" cy="311785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93897" y="4444862"/>
            <a:ext cx="5551170" cy="363670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772670"/>
            <a:ext cx="3006884" cy="46340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30473" y="8772670"/>
            <a:ext cx="3006884" cy="463407"/>
          </a:xfrm>
          <a:prstGeom prst="rect">
            <a:avLst/>
          </a:prstGeom>
        </p:spPr>
        <p:txBody>
          <a:bodyPr vert="horz" lIns="91440" tIns="45720" rIns="91440" bIns="45720" rtlCol="0" anchor="b"/>
          <a:lstStyle>
            <a:lvl1pPr algn="r">
              <a:defRPr sz="1200"/>
            </a:lvl1pPr>
          </a:lstStyle>
          <a:p>
            <a:fld id="{941B3FED-104B-4F27-94A2-5A5D820E0EE3}" type="slidenum">
              <a:rPr lang="fr-CA" smtClean="0"/>
              <a:t>‹N°›</a:t>
            </a:fld>
            <a:endParaRPr lang="fr-CA"/>
          </a:p>
        </p:txBody>
      </p:sp>
    </p:spTree>
    <p:extLst>
      <p:ext uri="{BB962C8B-B14F-4D97-AF65-F5344CB8AC3E}">
        <p14:creationId xmlns:p14="http://schemas.microsoft.com/office/powerpoint/2010/main" val="268215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qpn.qc.ca/dossiers/nos-dossiers/avortement/chronologi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babord.org/spip.php?mot220"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ababord.org/spip.php?mot331"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orgentaler25years.ca/fr/la-lutte-pour-le-droit-a-lavortement/decision-de-1988/"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www.morgentaler25years.ca/fr/la-lutte-pour-le-droit-a-lavortement/la-lutte-pour-le-droit-a-lavortement/decision-de-1988/#_ftn1" TargetMode="External"/><Relationship Id="rId5" Type="http://schemas.openxmlformats.org/officeDocument/2006/relationships/hyperlink" Target="http://www.morgentaler25years.ca/fr/la-lutte-pour-le-droit-a-lavortement/la-lutte-pour-le-droit-a-lavortement/decision-de-1988/extraits-du-jugement/" TargetMode="External"/><Relationship Id="rId4" Type="http://schemas.openxmlformats.org/officeDocument/2006/relationships/hyperlink" Target="http://www.canlii.org/fr/ca/csc/doc/1988/1988canlii90/1988canlii90.html"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fqpn.qc.ca/?attachment_id=1239"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anadiansforchoice.ca/Access%20at%20a%20Glance%20-%20Abortion%20Services%20in%20Canada.pdf"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fqpn.qc.ca/?attachment_id=1716" TargetMode="External"/><Relationship Id="rId5" Type="http://schemas.openxmlformats.org/officeDocument/2006/relationships/hyperlink" Target="http://www.parl.gc.ca/HousePublications/GetWebOptionsCallBack.aspx?SourceSystem=PRISM&amp;ResourceType=Affiliation&amp;ResourceID=170478&amp;language=1&amp;DisplayMode=2" TargetMode="External"/><Relationship Id="rId4" Type="http://schemas.openxmlformats.org/officeDocument/2006/relationships/hyperlink" Target="http://radio-canada.ca/emissions/phare_ouest/2012-2013/chronique.asp?idChronique=305863"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ramq.gouv.qc.ca/SiteCollectionDocuments/professionnels/formulaires/2688.pdf"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ramq.gouv.qc.ca/SiteCollectionDocuments/professionnels/manuels/410-services-medicaux-residents-autres-provinces-territoires/410_admissi_personnes.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dirty="0" smtClean="0"/>
              <a:t>1869: </a:t>
            </a:r>
            <a:r>
              <a:rPr lang="fr-CA" sz="1200" b="0" i="0" kern="1200" dirty="0" smtClean="0">
                <a:solidFill>
                  <a:schemeClr val="tx1"/>
                </a:solidFill>
                <a:effectLst/>
                <a:latin typeface="+mn-lt"/>
                <a:ea typeface="+mn-ea"/>
                <a:cs typeface="+mn-cs"/>
              </a:rPr>
              <a:t>Emprisonnement à perpétuité pour la femme et l'avorteuse</a:t>
            </a:r>
          </a:p>
          <a:p>
            <a:endParaRPr lang="fr-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1962: </a:t>
            </a:r>
            <a:r>
              <a:rPr lang="fr-CA" sz="1200" kern="1200" dirty="0" smtClean="0">
                <a:solidFill>
                  <a:schemeClr val="tx1"/>
                </a:solidFill>
                <a:effectLst/>
                <a:latin typeface="+mn-lt"/>
                <a:ea typeface="+mn-ea"/>
                <a:cs typeface="+mn-cs"/>
              </a:rPr>
              <a:t>« Selon  le Bureau fédéral de la  statistique, en 1966 l’avortement  était la principale cause d’hospitalisation des femmes  avec 45 482  admissions ». Louise Desmarais, 2010, </a:t>
            </a:r>
            <a:r>
              <a:rPr lang="fr-CA" sz="1200" i="1" kern="1200" dirty="0" smtClean="0">
                <a:solidFill>
                  <a:schemeClr val="tx1"/>
                </a:solidFill>
                <a:effectLst/>
                <a:latin typeface="+mn-lt"/>
                <a:ea typeface="+mn-ea"/>
                <a:cs typeface="+mn-cs"/>
              </a:rPr>
              <a:t>La mobilisation politique et sociale autour de la question du droit des femmes à l’avortement</a:t>
            </a:r>
            <a:r>
              <a:rPr lang="fr-CA" sz="1200" kern="1200" dirty="0" smtClean="0">
                <a:solidFill>
                  <a:schemeClr val="tx1"/>
                </a:solidFill>
                <a:effectLst/>
                <a:latin typeface="+mn-lt"/>
                <a:ea typeface="+mn-ea"/>
                <a:cs typeface="+mn-cs"/>
              </a:rPr>
              <a:t>, présentation au colloque de l’INRS - Urbanisation Culture Société, 3 février. </a:t>
            </a:r>
          </a:p>
          <a:p>
            <a:endParaRPr lang="fr-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1969: </a:t>
            </a:r>
            <a:r>
              <a:rPr lang="fr-CA" sz="1200" b="0" i="0" kern="1200" dirty="0" smtClean="0">
                <a:solidFill>
                  <a:schemeClr val="tx1"/>
                </a:solidFill>
                <a:effectLst/>
                <a:latin typeface="+mn-lt"/>
                <a:ea typeface="+mn-ea"/>
                <a:cs typeface="+mn-cs"/>
              </a:rPr>
              <a:t>L’avortement a été illégal au Canada jusqu’en 1969, lorsque le Parlement du Canada a adopté une loi permettant l’avortement dans certaines circonstances pour protéger la « santé » de la mère (le mot « santé » n’était ni défini ni limité). Le ministre de la Justice de l’époque, Pierre Trudeau, a déposé un projet de loi modifiant l’article 251 du </a:t>
            </a:r>
            <a:r>
              <a:rPr lang="fr-CA" sz="1200" b="0" i="1" kern="1200" dirty="0" smtClean="0">
                <a:solidFill>
                  <a:schemeClr val="tx1"/>
                </a:solidFill>
                <a:effectLst/>
                <a:latin typeface="+mn-lt"/>
                <a:ea typeface="+mn-ea"/>
                <a:cs typeface="+mn-cs"/>
              </a:rPr>
              <a:t>Code criminel </a:t>
            </a:r>
            <a:r>
              <a:rPr lang="fr-CA" sz="1200" b="0" i="0" kern="1200" dirty="0" smtClean="0">
                <a:solidFill>
                  <a:schemeClr val="tx1"/>
                </a:solidFill>
                <a:effectLst/>
                <a:latin typeface="+mn-lt"/>
                <a:ea typeface="+mn-ea"/>
                <a:cs typeface="+mn-cs"/>
              </a:rPr>
              <a:t>du Canada de façon à autoriser l’avortement lorsque la santé de la femme était considérée en danger par un comité de l’avortement thérapeutique formé de trois médecins. La modification prévoyait que les avortements ne pourraient être pratiqués que dans des hôpitaux agréés par des médecins habilités, alors que tous les autres avortements seraient toujours passibles de sanctions en vertu du </a:t>
            </a:r>
            <a:r>
              <a:rPr lang="fr-CA" sz="1200" b="0" i="1" kern="1200" dirty="0" smtClean="0">
                <a:solidFill>
                  <a:schemeClr val="tx1"/>
                </a:solidFill>
                <a:effectLst/>
                <a:latin typeface="+mn-lt"/>
                <a:ea typeface="+mn-ea"/>
                <a:cs typeface="+mn-cs"/>
              </a:rPr>
              <a:t>Code criminel. </a:t>
            </a:r>
            <a:r>
              <a:rPr lang="fr-CA" sz="1200" b="0" i="0" kern="1200" dirty="0" smtClean="0">
                <a:solidFill>
                  <a:schemeClr val="tx1"/>
                </a:solidFill>
                <a:effectLst/>
                <a:latin typeface="+mn-lt"/>
                <a:ea typeface="+mn-ea"/>
                <a:cs typeface="+mn-cs"/>
              </a:rPr>
              <a:t>L’avortement était encore une infraction criminelle en vertu du </a:t>
            </a:r>
            <a:r>
              <a:rPr lang="fr-CA" sz="1200" b="0" i="1" kern="1200" dirty="0" smtClean="0">
                <a:solidFill>
                  <a:schemeClr val="tx1"/>
                </a:solidFill>
                <a:effectLst/>
                <a:latin typeface="+mn-lt"/>
                <a:ea typeface="+mn-ea"/>
                <a:cs typeface="+mn-cs"/>
              </a:rPr>
              <a:t>Code criminel, </a:t>
            </a:r>
            <a:r>
              <a:rPr lang="fr-CA" sz="1200" b="0" i="0" kern="1200" dirty="0" smtClean="0">
                <a:solidFill>
                  <a:schemeClr val="tx1"/>
                </a:solidFill>
                <a:effectLst/>
                <a:latin typeface="+mn-lt"/>
                <a:ea typeface="+mn-ea"/>
                <a:cs typeface="+mn-cs"/>
              </a:rPr>
              <a:t>sauf dans les circonstances prescrites.</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Pour en savoir plus: </a:t>
            </a:r>
            <a:r>
              <a:rPr lang="fr-CA" dirty="0" smtClean="0">
                <a:hlinkClick r:id="rId3"/>
              </a:rPr>
              <a:t>http://www.fqpn.qc.ca/dossiers/nos-dossiers/avortement/chronologie/</a:t>
            </a:r>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3</a:t>
            </a:fld>
            <a:endParaRPr lang="fr-CA"/>
          </a:p>
        </p:txBody>
      </p:sp>
    </p:spTree>
    <p:extLst>
      <p:ext uri="{BB962C8B-B14F-4D97-AF65-F5344CB8AC3E}">
        <p14:creationId xmlns:p14="http://schemas.microsoft.com/office/powerpoint/2010/main" val="414354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dirty="0" smtClean="0"/>
              <a:t>Source:</a:t>
            </a:r>
            <a:endParaRPr lang="fr-CA" sz="1200" b="0" i="0" u="none" strike="noStrike" kern="1200" baseline="0" dirty="0" smtClean="0">
              <a:solidFill>
                <a:schemeClr val="tx1"/>
              </a:solidFill>
              <a:latin typeface="+mn-lt"/>
              <a:ea typeface="+mn-ea"/>
              <a:cs typeface="+mn-cs"/>
            </a:endParaRPr>
          </a:p>
          <a:p>
            <a:r>
              <a:rPr lang="fr-CA" sz="1200" b="1" i="0" u="none" strike="noStrike" kern="1200" baseline="0" dirty="0" smtClean="0">
                <a:solidFill>
                  <a:schemeClr val="tx1"/>
                </a:solidFill>
                <a:latin typeface="+mn-lt"/>
                <a:ea typeface="+mn-ea"/>
                <a:cs typeface="+mn-cs"/>
              </a:rPr>
              <a:t>Les étudiants internationaux au Québec : état des lieux, impacts économiques et politiques publiques </a:t>
            </a:r>
            <a:endParaRPr lang="fr-CA" sz="1200" b="0" i="0" u="none" strike="noStrike" kern="1200" baseline="0" dirty="0" smtClean="0">
              <a:solidFill>
                <a:schemeClr val="tx1"/>
              </a:solidFill>
              <a:latin typeface="+mn-lt"/>
              <a:ea typeface="+mn-ea"/>
              <a:cs typeface="+mn-cs"/>
            </a:endParaRPr>
          </a:p>
          <a:p>
            <a:r>
              <a:rPr lang="fr-CA" sz="1200" b="0" i="1" u="none" strike="noStrike" kern="1200" baseline="0" dirty="0" smtClean="0">
                <a:solidFill>
                  <a:schemeClr val="tx1"/>
                </a:solidFill>
                <a:latin typeface="+mn-lt"/>
                <a:ea typeface="+mn-ea"/>
                <a:cs typeface="+mn-cs"/>
              </a:rPr>
              <a:t>Joëlle Chatel-</a:t>
            </a:r>
            <a:r>
              <a:rPr lang="fr-CA" sz="1200" b="0" i="1" u="none" strike="noStrike" kern="1200" baseline="0" dirty="0" err="1" smtClean="0">
                <a:solidFill>
                  <a:schemeClr val="tx1"/>
                </a:solidFill>
                <a:latin typeface="+mn-lt"/>
                <a:ea typeface="+mn-ea"/>
                <a:cs typeface="+mn-cs"/>
              </a:rPr>
              <a:t>DeRepentigny</a:t>
            </a:r>
            <a:r>
              <a:rPr lang="fr-CA" sz="1200" b="0" i="1" u="none" strike="noStrike" kern="1200" baseline="0" dirty="0" smtClean="0">
                <a:solidFill>
                  <a:schemeClr val="tx1"/>
                </a:solidFill>
                <a:latin typeface="+mn-lt"/>
                <a:ea typeface="+mn-ea"/>
                <a:cs typeface="+mn-cs"/>
              </a:rPr>
              <a:t>, Claude </a:t>
            </a:r>
            <a:r>
              <a:rPr lang="fr-CA" sz="1200" b="0" i="1" u="none" strike="noStrike" kern="1200" baseline="0" dirty="0" err="1" smtClean="0">
                <a:solidFill>
                  <a:schemeClr val="tx1"/>
                </a:solidFill>
                <a:latin typeface="+mn-lt"/>
                <a:ea typeface="+mn-ea"/>
                <a:cs typeface="+mn-cs"/>
              </a:rPr>
              <a:t>Montmarquette</a:t>
            </a:r>
            <a:r>
              <a:rPr lang="fr-CA" sz="1200" b="0" i="1" u="none" strike="noStrike" kern="1200" baseline="0" dirty="0" smtClean="0">
                <a:solidFill>
                  <a:schemeClr val="tx1"/>
                </a:solidFill>
                <a:latin typeface="+mn-lt"/>
                <a:ea typeface="+mn-ea"/>
                <a:cs typeface="+mn-cs"/>
              </a:rPr>
              <a:t>, François Vaillancourt , 2011</a:t>
            </a:r>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12</a:t>
            </a:fld>
            <a:endParaRPr lang="fr-CA"/>
          </a:p>
        </p:txBody>
      </p:sp>
    </p:spTree>
    <p:extLst>
      <p:ext uri="{BB962C8B-B14F-4D97-AF65-F5344CB8AC3E}">
        <p14:creationId xmlns:p14="http://schemas.microsoft.com/office/powerpoint/2010/main" val="1839421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dirty="0" smtClean="0"/>
              <a:t>Un </a:t>
            </a:r>
            <a:r>
              <a:rPr lang="en-CA" dirty="0" err="1" smtClean="0"/>
              <a:t>avortement</a:t>
            </a:r>
            <a:r>
              <a:rPr lang="en-CA" dirty="0" smtClean="0"/>
              <a:t> </a:t>
            </a:r>
            <a:r>
              <a:rPr lang="en-CA" dirty="0" err="1" smtClean="0"/>
              <a:t>thérapeutique</a:t>
            </a:r>
            <a:r>
              <a:rPr lang="en-CA" dirty="0" smtClean="0"/>
              <a:t> </a:t>
            </a:r>
            <a:r>
              <a:rPr lang="en-CA" dirty="0" err="1" smtClean="0"/>
              <a:t>c’est</a:t>
            </a:r>
            <a:r>
              <a:rPr lang="en-CA" dirty="0" smtClean="0"/>
              <a:t> </a:t>
            </a:r>
            <a:r>
              <a:rPr lang="en-CA" dirty="0" err="1" smtClean="0"/>
              <a:t>lorsque</a:t>
            </a:r>
            <a:r>
              <a:rPr lang="en-CA" baseline="0" dirty="0" smtClean="0"/>
              <a:t> la santé de la </a:t>
            </a:r>
            <a:r>
              <a:rPr lang="en-CA" baseline="0" dirty="0" err="1" smtClean="0"/>
              <a:t>mère</a:t>
            </a:r>
            <a:r>
              <a:rPr lang="en-CA" baseline="0" dirty="0" smtClean="0"/>
              <a:t> </a:t>
            </a:r>
            <a:r>
              <a:rPr lang="en-CA" baseline="0" dirty="0" err="1" smtClean="0"/>
              <a:t>est</a:t>
            </a:r>
            <a:r>
              <a:rPr lang="en-CA" baseline="0" dirty="0" smtClean="0"/>
              <a:t> en </a:t>
            </a:r>
            <a:r>
              <a:rPr lang="en-CA" baseline="0" dirty="0" err="1" smtClean="0"/>
              <a:t>jeu</a:t>
            </a:r>
            <a:r>
              <a:rPr lang="en-CA" baseline="0" dirty="0" smtClean="0"/>
              <a:t> </a:t>
            </a:r>
            <a:r>
              <a:rPr lang="en-CA" baseline="0" dirty="0" err="1" smtClean="0"/>
              <a:t>ou</a:t>
            </a:r>
            <a:r>
              <a:rPr lang="en-CA" baseline="0" dirty="0" smtClean="0"/>
              <a:t> </a:t>
            </a:r>
            <a:r>
              <a:rPr lang="en-CA" baseline="0" dirty="0" err="1" smtClean="0"/>
              <a:t>que</a:t>
            </a:r>
            <a:r>
              <a:rPr lang="en-CA" baseline="0" smtClean="0"/>
              <a:t> le </a:t>
            </a:r>
            <a:r>
              <a:rPr lang="en-CA" baseline="0" dirty="0" smtClean="0"/>
              <a:t>foetus a </a:t>
            </a:r>
            <a:r>
              <a:rPr lang="en-CA" baseline="0" dirty="0" err="1" smtClean="0"/>
              <a:t>une</a:t>
            </a:r>
            <a:r>
              <a:rPr lang="en-CA" baseline="0" dirty="0" smtClean="0"/>
              <a:t> malformation et </a:t>
            </a:r>
            <a:r>
              <a:rPr lang="en-CA" baseline="0" dirty="0" err="1" smtClean="0"/>
              <a:t>n’est</a:t>
            </a:r>
            <a:r>
              <a:rPr lang="en-CA" baseline="0" dirty="0" smtClean="0"/>
              <a:t> pas viable. À ne pas </a:t>
            </a:r>
            <a:r>
              <a:rPr lang="en-CA" baseline="0" dirty="0" err="1" smtClean="0"/>
              <a:t>confondre</a:t>
            </a:r>
            <a:r>
              <a:rPr lang="en-CA" baseline="0" dirty="0" smtClean="0"/>
              <a:t> avec </a:t>
            </a:r>
            <a:r>
              <a:rPr lang="en-CA" baseline="0" dirty="0" err="1" smtClean="0"/>
              <a:t>l’interruption</a:t>
            </a:r>
            <a:r>
              <a:rPr lang="en-CA" baseline="0" dirty="0" smtClean="0"/>
              <a:t> </a:t>
            </a:r>
            <a:r>
              <a:rPr lang="en-CA" baseline="0" dirty="0" err="1" smtClean="0"/>
              <a:t>volontaire</a:t>
            </a:r>
            <a:r>
              <a:rPr lang="en-CA" baseline="0" dirty="0" smtClean="0"/>
              <a:t> de </a:t>
            </a:r>
            <a:r>
              <a:rPr lang="en-CA" baseline="0" dirty="0" err="1" smtClean="0"/>
              <a:t>grossesse</a:t>
            </a:r>
            <a:r>
              <a:rPr lang="en-CA" baseline="0" dirty="0" smtClean="0"/>
              <a:t>.</a:t>
            </a:r>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13</a:t>
            </a:fld>
            <a:endParaRPr lang="fr-CA"/>
          </a:p>
        </p:txBody>
      </p:sp>
    </p:spTree>
    <p:extLst>
      <p:ext uri="{BB962C8B-B14F-4D97-AF65-F5344CB8AC3E}">
        <p14:creationId xmlns:p14="http://schemas.microsoft.com/office/powerpoint/2010/main" val="33635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16</a:t>
            </a:fld>
            <a:endParaRPr lang="fr-CA"/>
          </a:p>
        </p:txBody>
      </p:sp>
    </p:spTree>
    <p:extLst>
      <p:ext uri="{BB962C8B-B14F-4D97-AF65-F5344CB8AC3E}">
        <p14:creationId xmlns:p14="http://schemas.microsoft.com/office/powerpoint/2010/main" val="2786151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17</a:t>
            </a:fld>
            <a:endParaRPr lang="fr-CA"/>
          </a:p>
        </p:txBody>
      </p:sp>
    </p:spTree>
    <p:extLst>
      <p:ext uri="{BB962C8B-B14F-4D97-AF65-F5344CB8AC3E}">
        <p14:creationId xmlns:p14="http://schemas.microsoft.com/office/powerpoint/2010/main" val="221685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b="1" dirty="0" smtClean="0"/>
              <a:t>À bâbord !</a:t>
            </a:r>
            <a:r>
              <a:rPr lang="fr-CA" dirty="0" smtClean="0"/>
              <a:t> : Quelle était l’organisation du mouvement pour le droit à l’avortement dans les années 60-70 ?</a:t>
            </a:r>
          </a:p>
          <a:p>
            <a:r>
              <a:rPr lang="fr-CA" b="1" dirty="0" smtClean="0"/>
              <a:t>Louise Desmarais</a:t>
            </a:r>
            <a:r>
              <a:rPr lang="fr-CA" dirty="0" smtClean="0"/>
              <a:t> : Le premier groupe québécois qui s’est impliqué dans cette question-là s’appelait le Comité de lutte pour la contraception et l’avortement libres et gratuits. C’est un petit noyau de féministes radicales qui va mener la lutte en donnant en même temps des services clandestins. Par la suite, cette lutte va prendre de l’ampleur et former des alliances très larges. C’est important de le savoir pour aujourd’hui. Le leadership politique et idéologique de la lutte était assumé par des femmes. À partir de 1978, cette lutte a toujours été portée par une coalition de groupes. La première coalition québécoise, la Coalition québécoise pour le droit à l’avortement, est née en 1978 et elle a vraiment fait démarrer la lutte à travers le Québec. À ce moment-là, on parlait de « </a:t>
            </a:r>
            <a:r>
              <a:rPr lang="fr-CA" i="1" dirty="0" smtClean="0"/>
              <a:t>droit à l’avortement</a:t>
            </a:r>
            <a:r>
              <a:rPr lang="fr-CA" dirty="0" smtClean="0"/>
              <a:t> » parce que c’était tout simplement interdit. Plus tard, on a parlé du libre choix. Et à partir de 1984, il va y avoir la Coalition pour le libre choix.</a:t>
            </a:r>
          </a:p>
          <a:p>
            <a:r>
              <a:rPr lang="fr-CA" dirty="0" smtClean="0"/>
              <a:t>En plus des groupes de femmes et de militantes individuelles, dont des femmes qui travaillaient dans les services d’avortement, la coalition de 1978 était formée de représentantes de comités de condition féminine de syndicats, d’associations étudiantes, de groupes communautaires et de partis politiques, Parti québécois et Parti libéral. Il y avait unanimité sur le libre choix, alors chacun de ces comités de condition féminine faisait avancer la lutte dans son groupe mixte, son parti politique ou son syndicat. Et donc à partir de 1978, la lutte va sortir de Montréal et elle prendra vraiment une ampleur nationale ; c’était à la grandeur du Québec qu’il y avait des développements de solidarité.</a:t>
            </a:r>
          </a:p>
          <a:p>
            <a:r>
              <a:rPr lang="fr-CA" b="1" dirty="0" smtClean="0"/>
              <a:t>ÀB !</a:t>
            </a:r>
            <a:r>
              <a:rPr lang="fr-CA" dirty="0" smtClean="0"/>
              <a:t> : Vous dites que cette lutte-là a été radicale. En quoi était-elle radicale ?</a:t>
            </a:r>
          </a:p>
          <a:p>
            <a:r>
              <a:rPr lang="fr-CA" b="1" dirty="0" smtClean="0"/>
              <a:t>L.D.</a:t>
            </a:r>
            <a:r>
              <a:rPr lang="fr-CA" dirty="0" smtClean="0"/>
              <a:t> : La lutte pour le droit à l’avortement, c’était le fer de lance et le symbole d’un nouveau féminisme qui a émergé autant au Québec, aux États-Unis qu’en Europe dans les années 60-70. Et c’est un féminisme en rupture complète avec le féminisme plus classique qu’on appelait libéral qui lui ne remettait pas en question les relations entre les hommes et les femmes. Le féminisme libéral ou égalitaire, dont l’</a:t>
            </a:r>
            <a:r>
              <a:rPr lang="fr-CA" dirty="0" err="1" smtClean="0"/>
              <a:t>Afeas</a:t>
            </a:r>
            <a:r>
              <a:rPr lang="fr-CA" dirty="0" smtClean="0"/>
              <a:t> et la FFQ étaient les porteuses, disait « </a:t>
            </a:r>
            <a:r>
              <a:rPr lang="fr-CA" i="1" dirty="0" smtClean="0"/>
              <a:t>Les problèmes des femmes sont dus au fait qu’elles n’ont pas accès à l’éducation ni au marché du travail. Réglons ça et il n’y aura plus de problèmes pour les femmes.</a:t>
            </a:r>
            <a:r>
              <a:rPr lang="fr-CA" dirty="0" smtClean="0"/>
              <a:t> »</a:t>
            </a:r>
          </a:p>
          <a:p>
            <a:r>
              <a:rPr lang="fr-CA" dirty="0" smtClean="0"/>
              <a:t>Avec l’émergence du féminisme radical dans les années 70, on voit apparaître un point de vue complètement autre qui était de dire « </a:t>
            </a:r>
            <a:r>
              <a:rPr lang="fr-CA" i="1" dirty="0" smtClean="0"/>
              <a:t>La base de l’oppression spécifique aux femmes, c’est le corps, et ce qu’il y a de particulier chez les femmes c’est la capacité d’enfanter. Et si on veut changer quelque chose, il faut remettre en question la maternité obligatoire, le fait qu’on ne puisse pas choisir nos maternités.</a:t>
            </a:r>
            <a:r>
              <a:rPr lang="fr-CA" dirty="0" smtClean="0"/>
              <a:t> » Donc pour pouvoir exercer cette liberté, il faut que tu aies le choix d’être enceinte, puis il faut que tu aies le choix de ne pas l’être et si tu l’es, il faut que tu aies le choix d’avorter.</a:t>
            </a:r>
          </a:p>
          <a:p>
            <a:r>
              <a:rPr lang="fr-CA" dirty="0" smtClean="0"/>
              <a:t>C’est d’abord la perspective qui était radicale. Alors qu’en 1969 le Bill Omnibus au fédéral venait d’accorder la possibilité d’avorter pour des raisons de santé, des femmes osaient dire qu’elles voulaient le droit total à l’avortement. Elles refusaient de se contenter d’une permission partielle, sous condition. Elles voulaient un droit absolu, sans comité thérapeutique composé de trois médecins pour juger de leur santé ou de leurs raisons. C’était le culot d’aller dire publiquement au début des années 70 : « </a:t>
            </a:r>
            <a:r>
              <a:rPr lang="fr-CA" i="1" dirty="0" smtClean="0"/>
              <a:t>On n’est pas obligées d’être enceintes, on n’est pas obligées d’être mères. Je vais avoir le nombre d’enfants que je veux, et si je suis enceinte, je veux pouvoir avorter. Et cette décision me concerne seule !</a:t>
            </a:r>
            <a:r>
              <a:rPr lang="fr-CA" dirty="0" smtClean="0"/>
              <a:t> »</a:t>
            </a:r>
          </a:p>
          <a:p>
            <a:r>
              <a:rPr lang="fr-CA" dirty="0" smtClean="0"/>
              <a:t>Ce qui était radical aussi c’était le fait de s’attaquer à ce qu’il y a de plus fondamental dans la conception que la société a des femmes. Socialement, on n’accepte pas qu’une femme puisse choisir. Une femme ça se donne, ça donne la vie et ça va toujours choisir son enfant. Et dans l’imaginaire collectif, le discours du choix est écœurant parce que cette femme-là, dans le fond, elle est égoïste et elle se choisit. C’est à mon avis le nœud de résistance le plus profond qui explique pourquoi c’est si difficile de mener cette lutte. Parce qu’on est dans la mythologie entourant la femme et la maternité. Et on continue de penser que la maternité est ce qui comble fondamentalement une femme et définit son identité. Tandis qu’un homme ne se définit pas par rapport à la paternité. Les petites filles sont élevées dans le rêve fondamental d’être une mère ! Alors que pour les petits gars, le rêve c’est d’être astronaute. Il sera père mais c’est un élément dans sa vie. Ce n’est pas central.</a:t>
            </a:r>
          </a:p>
          <a:p>
            <a:r>
              <a:rPr lang="fr-CA" b="1" dirty="0" smtClean="0"/>
              <a:t>AB !</a:t>
            </a:r>
            <a:r>
              <a:rPr lang="fr-CA" dirty="0" smtClean="0"/>
              <a:t> : Et sur les moyens de lutte utilisés ?</a:t>
            </a:r>
          </a:p>
          <a:p>
            <a:r>
              <a:rPr lang="fr-CA" b="1" dirty="0" smtClean="0"/>
              <a:t>L.D.</a:t>
            </a:r>
            <a:r>
              <a:rPr lang="fr-CA" dirty="0" smtClean="0"/>
              <a:t> : On a fait quelques affaires assez irrévérencieuses et ça je trouve que ça manque au mouvement féministe aujourd’hui. Par exemple, la veille d’ un rassemblement pro-vie on avait peinturé les murs de l’oratoire St-Joseph avec des slogans comme « </a:t>
            </a:r>
            <a:r>
              <a:rPr lang="fr-CA" i="1" dirty="0" smtClean="0"/>
              <a:t>Les femmes ne sont pas nées pour se soumettre.</a:t>
            </a:r>
            <a:r>
              <a:rPr lang="fr-CA" dirty="0" smtClean="0"/>
              <a:t> » On avait une radicalité dans le propos et un ton baveux. On avait des slogans, des chansons drôles. Un 8 mars, on avait fait une grosse manif et déposé une pétition à l’ouverture de la session parlementaire. Et c’était Ariane </a:t>
            </a:r>
            <a:r>
              <a:rPr lang="fr-CA" dirty="0" err="1" smtClean="0"/>
              <a:t>Émond</a:t>
            </a:r>
            <a:r>
              <a:rPr lang="fr-CA" dirty="0" smtClean="0"/>
              <a:t>, enceinte de huit mois, qui déposait la pétition. Ou encore une des premières manifs avait été organisée le jour de la fête des mères, c’était culotté. Il y avait eu aussi, à l’occasion d’un rassemblement pro-vie, 100 femmes publiques, des comédiennes, des artistes, des politiciennes, qui avaient publié leur nom dans le journal pour dire « </a:t>
            </a:r>
            <a:r>
              <a:rPr lang="fr-CA" i="1" dirty="0" smtClean="0"/>
              <a:t>J’ai avorté</a:t>
            </a:r>
            <a:r>
              <a:rPr lang="fr-CA" dirty="0" smtClean="0"/>
              <a:t> » ou « </a:t>
            </a:r>
            <a:r>
              <a:rPr lang="fr-CA" i="1" dirty="0" smtClean="0"/>
              <a:t>J’ai aidé une femme à avorter.</a:t>
            </a:r>
            <a:r>
              <a:rPr lang="fr-CA" dirty="0" smtClean="0"/>
              <a:t> » C’était la </a:t>
            </a:r>
            <a:r>
              <a:rPr lang="fr-CA" i="1" dirty="0" smtClean="0"/>
              <a:t>Déclaration des 100 femmes</a:t>
            </a:r>
            <a:r>
              <a:rPr lang="fr-CA" dirty="0" smtClean="0"/>
              <a:t>, on avait acheté une pleine page dans </a:t>
            </a:r>
            <a:r>
              <a:rPr lang="fr-CA" i="1" dirty="0" smtClean="0"/>
              <a:t>Le Devoir</a:t>
            </a:r>
            <a:r>
              <a:rPr lang="fr-CA" dirty="0" smtClean="0"/>
              <a:t>.</a:t>
            </a:r>
          </a:p>
          <a:p>
            <a:r>
              <a:rPr lang="fr-CA" dirty="0" smtClean="0"/>
              <a:t>Il fallait avoir du front pour pratiquer illégalement des avortements en CLSC, faire sortir clandestinement Chantal Daigle du pays pour son avortement, organiser des autobus pour aller obtenir un avortement aux États-Unis ou avoir un centre de référence en avortement quand c’était illégal. Et c’était extraordinaire comment la lutte politique se nourrissait de la pratique de services. C’est à partir de rencontres avec des femmes, à force d’écouter leurs histoires que ça venait nourrir le discours, lui donner une force.</a:t>
            </a:r>
          </a:p>
          <a:p>
            <a:r>
              <a:rPr lang="fr-CA" b="1" dirty="0" smtClean="0"/>
              <a:t>AB !</a:t>
            </a:r>
            <a:r>
              <a:rPr lang="fr-CA" dirty="0" smtClean="0"/>
              <a:t> : Quels ont été les moments forts de cette lutte ?</a:t>
            </a:r>
          </a:p>
          <a:p>
            <a:r>
              <a:rPr lang="fr-CA" b="1" dirty="0" smtClean="0"/>
              <a:t>L.D.</a:t>
            </a:r>
            <a:r>
              <a:rPr lang="fr-CA" dirty="0" smtClean="0"/>
              <a:t> : La lutte s’est menée sur trois terrains. Elle s’est menée sur le terrain juridique par le docteur Morgentaler. Elle s’est menée sur le front socio-sanitaire pour l’accès aux services. Et elle s’est menée sur le front politique par les groupes de femmes.</a:t>
            </a:r>
          </a:p>
          <a:p>
            <a:r>
              <a:rPr lang="fr-CA" dirty="0" smtClean="0"/>
              <a:t>Un des tournants majeurs a été en 75-76 quand le comité de lutte pour le droit à l’avortement a créé une rupture en décidant de se dissocier, d’arrêter de consacrer l’essentiel de ses énergies à la défense du docteur Morgentaler. Ce n’était pas une désapprobation de Morgentaler mais c’était vraiment pour des questions stratégiques : Morgentaler menait une lutte sur le front juridique et on voulait mettre de l’énergie sur le front politique et idéologique. Ensuite en 1978, la mise sur pied de la Coalition pour le droit à l’avortement a constitué un autre tournant. La lutte sortait de Montréal pour prendre une ampleur nationale en faisant appel à tout ce qu’il y avait de progressiste au Québec afin de créer une coalition large.</a:t>
            </a:r>
          </a:p>
          <a:p>
            <a:r>
              <a:rPr lang="fr-CA" dirty="0" smtClean="0"/>
              <a:t>Puis en 82-83, la pratique illégale d’avortements en CLSC. Jusqu’en 1988, c’est la loi fédérale qui en principe s’applique. C’est-à-dire que c’est illégal de pratiquer un avortement s’il n’est pas dans un hôpital, s’il n’y a pas un comité d’avortement thérapeutique qui l’a approuvé à la condition que la vie de la mère ou que sa santé soit menacée. L’inceste, le viol et ta propre volonté ne sont pas des motifs reconnus. Alors, il suffisait d’avoir une majorité de médecins anti-choix pour décider que l’hôpital ne formait pas de comité thérapeutique ou qu’il y en avait un bidon, qui refusait toutes les demandes d’avortement. Un des objectifs de la lutte était de rendre l’avortement accessible et de faire en sorte que ça puisse se faire en dehors des hôpitaux, qui utilisaient une méthode lourde, avec anesthésie générale, alors que ce n’était pas nécessaire dans la plupart des cas.</a:t>
            </a:r>
          </a:p>
          <a:p>
            <a:r>
              <a:rPr lang="fr-CA" dirty="0" smtClean="0"/>
              <a:t>Là, il va y avoir une alliance entre le centre de santé des femmes de Montréal et des intervenantes du réseau de la santé pour agir illégalement et faire en sorte qu’il y ait des avortements dans les CLSC. C’est sûr que quand ton comité de condition féminine de la CSN a fait adopter le libre choix et que les filles qui travaillent dans les hôpitaux sont affiliées à la CSN, ça te fait une belle alliance. Et à partir de 82-83 et pendant un an, des avortements vont être pratiqués illégalement, conjointement par des praticiens de CLSC et le centre de santé des femmes. Et quand c’est sorti dans les journaux, le gouvernement n’a pas fait de poursuite et c’est comme ça que la pratique des avortements dans les CLSC s’est implantée. C’est un élément majeur et caractéristique de cette lutte-là. Contrairement à d’autres luttes féministes, le développement de services parallèles en dehors du réseau n’a jamais vraiment été une priorité. On voulait l’accès aux services partout au Québec dans le réseau de la santé, on ne voulait pas de petits groupes communautaires à part, sous-payés.</a:t>
            </a:r>
          </a:p>
          <a:p>
            <a:r>
              <a:rPr lang="fr-CA" b="1" dirty="0" smtClean="0"/>
              <a:t>AB !</a:t>
            </a:r>
            <a:r>
              <a:rPr lang="fr-CA" dirty="0" smtClean="0"/>
              <a:t> : On célèbre cette année les 20 ans de la décriminalisation. Que s’est-il passé en 1988 ?</a:t>
            </a:r>
          </a:p>
          <a:p>
            <a:r>
              <a:rPr lang="fr-CA" b="1" dirty="0" smtClean="0"/>
              <a:t>L.D.</a:t>
            </a:r>
            <a:r>
              <a:rPr lang="fr-CA" dirty="0" smtClean="0"/>
              <a:t> : Au niveau fédéral, il y a eu le jugement de la Cour suprême dans le cas Morgentaler. C’était l’abolition des deux articles qui portaient sur l’avortement dans le Code criminel. C’est important de faire la différence entre légalisation et décriminalisation. Quand on dit qu’il y a légalisation c’est rendre légal par opposition à illégal mais il n’y a pas de loi sur l’avortement comme il y a une loi sur la santé ou sur l’habitation. La seule façon pour le gouvernement fédéral de légiférer sur cette question, c’était de faire intervenir le Code criminel, parce que la santé relève des provinces. Aujourd’hui, ce n’est plus un acte criminel. C’est encadré, mais par des règles médicales et non par des règles juridiques.</a:t>
            </a:r>
          </a:p>
          <a:p>
            <a:r>
              <a:rPr lang="fr-CA" dirty="0" smtClean="0"/>
              <a:t>En 1989, c’était l’affaire Chantal Daigle. Une jeune femme de 20 ans qui ne se considérait pas féministe, qui ne rentre aucunement dans les stéréotypes et les préjugés que les gens ont sur les féministes, mais, pour qui c’était un acquis de pouvoir avorter. Elle n’aurait jamais pensé une minute qu’un homme pouvait aller chercher une injonction pour lui interdire d’avorter. Ça nous permettait de voir le chemin qui avait été fait depuis 70, d’entrevoir combien le message avait porté. Chantal Daigle était la seule femme au Canada qui n’avait pas le droit de se faire avorter. C’était des pro-vie qui payaient les avocats du bonhomme dans une tentative concertée du mouvement anti-choix d’essayer d’attaquer la question sous un nouvel angle : le droit du géniteur. Puis il y avait aussi la tentative de faire reconnaître des droits au fœtus. Et la Cour suprême a statué que le fœtus et la mère sont indissociables et que tu deviens une personne une fois sortie du ventre de ta mère.</a:t>
            </a:r>
          </a:p>
          <a:p>
            <a:r>
              <a:rPr lang="fr-CA" dirty="0" smtClean="0"/>
              <a:t>C’était aussi une victoire politique parce que spontanément 10 000 personnes sont descendues dans la rue après une soixantaine de jours de mobilisation. Je considère que la lutte pour le droit à l’avortement est la seule lutte qu’on a gagné sur tous les fronts par rapport aux objectifs visés en 1970 : libre, accessible, gratuit.</a:t>
            </a:r>
          </a:p>
          <a:p>
            <a:r>
              <a:rPr lang="fr-CA" b="1" dirty="0" smtClean="0"/>
              <a:t>AB !</a:t>
            </a:r>
            <a:r>
              <a:rPr lang="fr-CA" dirty="0" smtClean="0"/>
              <a:t> : Cette lutte comportait également un volet politique. Comment se définit-il ?</a:t>
            </a:r>
          </a:p>
          <a:p>
            <a:r>
              <a:rPr lang="fr-CA" b="1" dirty="0" smtClean="0"/>
              <a:t>L.D.</a:t>
            </a:r>
            <a:r>
              <a:rPr lang="fr-CA" dirty="0" smtClean="0"/>
              <a:t> : Sur le front politique c’était le discours sur le libre choix et sur comment c’est fondamental pour la vie des femmes. Et aujourd’hui, je pense qu’on redécouvre l’importance de cette lutte-là, parce qu’à chaque fois que la droite prend du poil de la bête, la première chose à laquelle elle s’attaque c’est le droit à l’avortement. Parce que c’est un symbole des rapports de domination hommes femmes excessivement puissant. Il faut se rappeler que c’est le seul droit qui est spécifique aux femmes, que les hommes ne peuvent pas revendiquer, contrairement au droit au travail, à l’égalité, à la non-discrimination.</a:t>
            </a:r>
          </a:p>
          <a:p>
            <a:r>
              <a:rPr lang="fr-CA" dirty="0" smtClean="0"/>
              <a:t>À partir du moment où un homme et une femme font l’amour ensemble, il y en a une des deux dont la vie risque d’être changée complètement du seul fait qu’elle peut tomber enceinte : on n’est pas égaux ! La seule façon de l’être, c’est la contraception et si la contraception n’a pas fonctionné, je dois pouvoir mettre fin à cette grossesse. C’est la seule façon de maintenir une égalité avec cet homme qui lui n’aura aucune conséquence dans sa vie. S’attaquer au droit à l’avortement c’est mettre en péril le droit fondamental à l’égalité. Surtout dans une société qui ne soutient pas la maternité, où tu es pénalisée financièrement quand tu as un enfant. Donc, même si je suis ménopausée, même une femme de 35 ans qui est ligaturée, elle a tout intérêt à ce que le droit à l’avortement existe parce que c’est un fondement de l’égalité entre les hommes et les femmes.</a:t>
            </a:r>
          </a:p>
          <a:p>
            <a:r>
              <a:rPr lang="fr-CA" dirty="0" smtClean="0"/>
              <a:t>Et en ce sens, c’est très important de faire reconnaître la lutte pour le droit à l’avortement surtout pour constituer une mémoire. Et en particulier pour que les jeunes femmes comprennent que derrière la lutte pour le droit à l’avortement, c’est une lutte pour la liberté. La liberté comme femme qui ne t’est pas donnée à la naissance. On ne t’éduque pas à être un être libre. Être libre de contrôler pas juste tes rêves, mais ta vie, comment tu te projettes et ce que tu veux être.</a:t>
            </a:r>
          </a:p>
          <a:p>
            <a:r>
              <a:rPr lang="fr-CA" b="1" dirty="0" smtClean="0"/>
              <a:t>AB !</a:t>
            </a:r>
            <a:r>
              <a:rPr lang="fr-CA" dirty="0" smtClean="0"/>
              <a:t> : Quelles sont les menaces, les enjeux, les défis auxquels le mouvement pro-choix doit faire face ?</a:t>
            </a:r>
          </a:p>
          <a:p>
            <a:r>
              <a:rPr lang="fr-CA" b="1" dirty="0" smtClean="0"/>
              <a:t>L.D.</a:t>
            </a:r>
            <a:r>
              <a:rPr lang="fr-CA" dirty="0" smtClean="0"/>
              <a:t> : On a passé 20 ans à déconstruire la mythologie autour de la nature de la femme qui serait d’avoir des enfants. Là, le discours qui prétend qu’on avorte trop nous ramène en arrière en introduisant l’idée qu’on serait irresponsables, irréfléchies. Certains prétendent que s’il y a des problèmes de dénatalité au Québec c’est parce qu’il y a trop d’avortements. Alors que ça n’a aucun rapport. Si tu te fais avorter, c’est parce que tu n’en veux pas. Le problème de la dénatalité c’est de faire en sorte que les gens qui en voudraient en aient. Si on veut qu’il y ait plus de natalité au Québec, il faut faire en sorte que les conditions pour avoir des enfants soient favorables. Puis pour ce qui concerne l’avortement, il faut de l’accessibilité à la contraception et à l’avortement et de l’éducation sexuelle.</a:t>
            </a:r>
          </a:p>
          <a:p>
            <a:r>
              <a:rPr lang="fr-CA" dirty="0" smtClean="0"/>
              <a:t>On en revient à un des enjeux majeurs de la maternité. Les femmes n’ont pas beaucoup de choix parce que les conditions pour garder un enfant ne sont pas nécessairement faciles. Et les conditions socioéconomiques des femmes ayant des enfants ont toujours fait partie de la lutte. D’un côté, on se bat pour le droit à l’avortement, pour la liberté de choix et pour l’accès à la contraception et de l’autre côté, on se bat pour que les femmes qui veulent avoir des enfants les aient dans de bonnes conditions. Et la lutte pour l’avortement, dans toute son histoire a toujours tenu ces deux pôles-là. Ce n’est pas vrai de dire que c’est un mouvement qui rejette les enfants, au contraire, dans tous les textes, toutes les publications, il y a toujours une préoccupation pour la contraception, pour les garderies, pour le travail à salaire égal, pour des conditions socioéconomiques pour avoir des enfants.</a:t>
            </a:r>
          </a:p>
          <a:p>
            <a:r>
              <a:rPr lang="fr-CA" dirty="0" smtClean="0"/>
              <a:t>L’autre menace à mon avis va nous venir par le biais des avortements tardifs sous prétexte que la science médicale sauve des bébés prématurés à 26 semaines de gestation. Sinon ça va être la reconnaissance du fœtus comme personne. Le mouvement pro-vie est en guerre, il a des moyens financiers, des puissants lobbies. C’est certains que c’est par ce bout là qu’on va être attaquées, par les soins prénataux, les technologies de reproduction, la néonatalogie. Les attaques seront idéologiques et politiques. Et la plus grosse menace ça va être la réélection de Harper !</a:t>
            </a:r>
          </a:p>
          <a:p>
            <a:r>
              <a:rPr lang="fr-CA" dirty="0" smtClean="0"/>
              <a:t/>
            </a:r>
            <a:br>
              <a:rPr lang="fr-CA" dirty="0" smtClean="0"/>
            </a:br>
            <a:r>
              <a:rPr lang="fr-CA" dirty="0" err="1" smtClean="0">
                <a:hlinkClick r:id="rId3" tooltip="Bessaïh, Nesrine "/>
              </a:rPr>
              <a:t>Nesrine</a:t>
            </a:r>
            <a:r>
              <a:rPr lang="fr-CA" dirty="0" smtClean="0">
                <a:hlinkClick r:id="rId3" tooltip="Bessaïh, Nesrine "/>
              </a:rPr>
              <a:t> </a:t>
            </a:r>
            <a:r>
              <a:rPr lang="fr-CA" dirty="0" err="1" smtClean="0">
                <a:hlinkClick r:id="rId3" tooltip="Bessaïh, Nesrine "/>
              </a:rPr>
              <a:t>Bessaïh</a:t>
            </a:r>
            <a:r>
              <a:rPr lang="fr-CA" dirty="0" smtClean="0"/>
              <a:t> </a:t>
            </a:r>
            <a:br>
              <a:rPr lang="fr-CA" dirty="0" smtClean="0"/>
            </a:br>
            <a:r>
              <a:rPr lang="fr-CA" dirty="0" smtClean="0">
                <a:hlinkClick r:id="rId4" tooltip="Desmarais, Louise "/>
              </a:rPr>
              <a:t>Louise Desmarais</a:t>
            </a:r>
            <a:r>
              <a:rPr lang="fr-CA" dirty="0" smtClean="0"/>
              <a:t> </a:t>
            </a:r>
          </a:p>
          <a:p>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4</a:t>
            </a:fld>
            <a:endParaRPr lang="fr-CA"/>
          </a:p>
        </p:txBody>
      </p:sp>
    </p:spTree>
    <p:extLst>
      <p:ext uri="{BB962C8B-B14F-4D97-AF65-F5344CB8AC3E}">
        <p14:creationId xmlns:p14="http://schemas.microsoft.com/office/powerpoint/2010/main" val="3153432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hlinkClick r:id="rId3"/>
              </a:rPr>
              <a:t>http://www.morgentaler25years.ca/fr/la-lutte-pour-le-droit-a-lavortement/decision-de-1988/</a:t>
            </a:r>
            <a:endParaRPr lang="fr-CA" dirty="0" smtClean="0"/>
          </a:p>
          <a:p>
            <a:endParaRPr lang="en-CA" dirty="0" smtClean="0"/>
          </a:p>
          <a:p>
            <a:r>
              <a:rPr lang="fr-CA" sz="1200" b="0" i="0" kern="1200" dirty="0" smtClean="0">
                <a:solidFill>
                  <a:schemeClr val="tx1"/>
                </a:solidFill>
                <a:effectLst/>
                <a:latin typeface="+mn-lt"/>
                <a:ea typeface="+mn-ea"/>
                <a:cs typeface="+mn-cs"/>
              </a:rPr>
              <a:t>Décision de 1988</a:t>
            </a:r>
          </a:p>
          <a:p>
            <a:r>
              <a:rPr lang="fr-CA" sz="1200" b="0" i="0" kern="1200" dirty="0" smtClean="0">
                <a:solidFill>
                  <a:schemeClr val="tx1"/>
                </a:solidFill>
                <a:effectLst/>
                <a:latin typeface="+mn-lt"/>
                <a:ea typeface="+mn-ea"/>
                <a:cs typeface="+mn-cs"/>
              </a:rPr>
              <a:t>La décision Morgentaler du 28 janvier 1988</a:t>
            </a:r>
          </a:p>
          <a:p>
            <a:r>
              <a:rPr lang="fr-CA" sz="1200" b="0" i="1" kern="1200" dirty="0" smtClean="0">
                <a:solidFill>
                  <a:schemeClr val="tx1"/>
                </a:solidFill>
                <a:effectLst/>
                <a:latin typeface="+mn-lt"/>
                <a:ea typeface="+mn-ea"/>
                <a:cs typeface="+mn-cs"/>
              </a:rPr>
              <a:t>Par Michelle Reid </a:t>
            </a:r>
            <a:r>
              <a:rPr lang="fr-CA" sz="1200" b="0" i="1" kern="1200" dirty="0" err="1" smtClean="0">
                <a:solidFill>
                  <a:schemeClr val="tx1"/>
                </a:solidFill>
                <a:effectLst/>
                <a:latin typeface="+mn-lt"/>
                <a:ea typeface="+mn-ea"/>
                <a:cs typeface="+mn-cs"/>
              </a:rPr>
              <a:t>Siobhan</a:t>
            </a:r>
            <a:endParaRPr lang="fr-CA" sz="1200" b="0" i="0" kern="1200" dirty="0" smtClean="0">
              <a:solidFill>
                <a:schemeClr val="tx1"/>
              </a:solidFill>
              <a:effectLst/>
              <a:latin typeface="+mn-lt"/>
              <a:ea typeface="+mn-ea"/>
              <a:cs typeface="+mn-cs"/>
            </a:endParaRPr>
          </a:p>
          <a:p>
            <a:r>
              <a:rPr lang="fr-CA" sz="1200" b="0" i="0" kern="1200" dirty="0" smtClean="0">
                <a:solidFill>
                  <a:schemeClr val="tx1"/>
                </a:solidFill>
                <a:effectLst/>
                <a:latin typeface="+mn-lt"/>
                <a:ea typeface="+mn-ea"/>
                <a:cs typeface="+mn-cs"/>
              </a:rPr>
              <a:t>La longue campagne de lutte du Dr Morgentaler pour renverser l’article 251 du Code criminel du Canada a finalement réussi en 1988, lorsque la Cour suprême a invalidé la loi dans son arrêt </a:t>
            </a:r>
            <a:r>
              <a:rPr lang="fr-CA" sz="1200" b="0" i="0" u="sng" kern="1200" dirty="0" smtClean="0">
                <a:solidFill>
                  <a:schemeClr val="tx1"/>
                </a:solidFill>
                <a:effectLst/>
                <a:latin typeface="+mn-lt"/>
                <a:ea typeface="+mn-ea"/>
                <a:cs typeface="+mn-cs"/>
                <a:hlinkClick r:id="rId4"/>
              </a:rPr>
              <a:t>R. c. Morgentaler</a:t>
            </a:r>
            <a:r>
              <a:rPr lang="fr-CA" sz="1200" b="0" i="0" kern="1200" dirty="0" smtClean="0">
                <a:solidFill>
                  <a:schemeClr val="tx1"/>
                </a:solidFill>
                <a:effectLst/>
                <a:latin typeface="+mn-lt"/>
                <a:ea typeface="+mn-ea"/>
                <a:cs typeface="+mn-cs"/>
              </a:rPr>
              <a:t>, dans la décision 5-2.</a:t>
            </a:r>
          </a:p>
          <a:p>
            <a:r>
              <a:rPr lang="fr-CA" sz="1200" b="1" i="0" kern="1200" dirty="0" smtClean="0">
                <a:solidFill>
                  <a:schemeClr val="tx1"/>
                </a:solidFill>
                <a:effectLst/>
                <a:latin typeface="+mn-lt"/>
                <a:ea typeface="+mn-ea"/>
                <a:cs typeface="+mn-cs"/>
              </a:rPr>
              <a:t>Pour lire des extraits “clés” de la décision de 1988 de la Cour suprême, </a:t>
            </a:r>
            <a:r>
              <a:rPr lang="fr-CA" sz="1200" b="1" i="0" u="sng" kern="1200" dirty="0" smtClean="0">
                <a:solidFill>
                  <a:schemeClr val="tx1"/>
                </a:solidFill>
                <a:effectLst/>
                <a:latin typeface="+mn-lt"/>
                <a:ea typeface="+mn-ea"/>
                <a:cs typeface="+mn-cs"/>
                <a:hlinkClick r:id="rId5"/>
              </a:rPr>
              <a:t>cliquez ici.</a:t>
            </a:r>
            <a:endParaRPr lang="fr-CA" sz="1200" b="0" i="0" kern="1200" dirty="0" smtClean="0">
              <a:solidFill>
                <a:schemeClr val="tx1"/>
              </a:solidFill>
              <a:effectLst/>
              <a:latin typeface="+mn-lt"/>
              <a:ea typeface="+mn-ea"/>
              <a:cs typeface="+mn-cs"/>
            </a:endParaRPr>
          </a:p>
          <a:p>
            <a:r>
              <a:rPr lang="fr-CA" sz="1200" b="0" i="0" kern="1200" dirty="0" smtClean="0">
                <a:solidFill>
                  <a:schemeClr val="tx1"/>
                </a:solidFill>
                <a:effectLst/>
                <a:latin typeface="+mn-lt"/>
                <a:ea typeface="+mn-ea"/>
                <a:cs typeface="+mn-cs"/>
              </a:rPr>
              <a:t>La loi de 1969 criminalisait l’avortement au Canada, sauf si un Comité des Avortements Thérapeutiques (CAT)  constitué de trois médecins jugeaient que la vie d’une femme ou que sa santé était menacée par sa grossesse. Les CAT n’ont alors guère contribué à améliorer la situation et peu d’avortements ont été approuvés et le Dr Morgentaler a défié la loi en fournissant des avortements en fonction de la décision de ses patientes enceintes, et non de médecins qui déterminaient ce qui était le mieux pour la santé et la vie des femmes.</a:t>
            </a:r>
          </a:p>
          <a:p>
            <a:r>
              <a:rPr lang="fr-CA" sz="1200" b="0" i="0" kern="1200" dirty="0" smtClean="0">
                <a:solidFill>
                  <a:schemeClr val="tx1"/>
                </a:solidFill>
                <a:effectLst/>
                <a:latin typeface="+mn-lt"/>
                <a:ea typeface="+mn-ea"/>
                <a:cs typeface="+mn-cs"/>
              </a:rPr>
              <a:t>Lui et deux autres médecins ont été inculpés en 1983 pour avoir pratiquer des avortements clandestins dans une clinique de Toronto. Ils ont fait valoir que l’article 251 était inconstitutionnel parce qu’il violait l’article 7 de la Charte canadienne des droits et libertés, qui stipule que «Toute personne a droit à la vie, à la liberté et à la sécurité de la personne et le droit de ne pas être privé de ce droit si ce n’est en conformité avec le principe de justice fondamentale. » La question soumise à la Cour était de savoir si la protection d’un fœtus en développement l’emportait sur le droit à la sécurité d’une femme enceinte.</a:t>
            </a:r>
          </a:p>
          <a:p>
            <a:r>
              <a:rPr lang="fr-CA" sz="1200" b="0" i="0" kern="1200" dirty="0" smtClean="0">
                <a:solidFill>
                  <a:schemeClr val="tx1"/>
                </a:solidFill>
                <a:effectLst/>
                <a:latin typeface="+mn-lt"/>
                <a:ea typeface="+mn-ea"/>
                <a:cs typeface="+mn-cs"/>
              </a:rPr>
              <a:t>Le juge en chef, Brian Dickson, conclut que forcer une femme à poursuivre une grossesse non désirée constituait une violation de son droit à sa sécurité, et a écrit: «l’article 251 porte clairement atteinte à l’intégrité de la femme, tant sur le plan physique qu’émotionnel. » Il a également constaté que cet article violait la liberté de conscience et de religion. « Forcer une femme, sous la menace d’une sanction criminelle, à mener le </a:t>
            </a:r>
            <a:r>
              <a:rPr lang="fr-CA" sz="1200" b="0" i="0" kern="1200" dirty="0" err="1" smtClean="0">
                <a:solidFill>
                  <a:schemeClr val="tx1"/>
                </a:solidFill>
                <a:effectLst/>
                <a:latin typeface="+mn-lt"/>
                <a:ea typeface="+mn-ea"/>
                <a:cs typeface="+mn-cs"/>
              </a:rPr>
              <a:t>foetus</a:t>
            </a:r>
            <a:r>
              <a:rPr lang="fr-CA" sz="1200" b="0" i="0" kern="1200" dirty="0" smtClean="0">
                <a:solidFill>
                  <a:schemeClr val="tx1"/>
                </a:solidFill>
                <a:effectLst/>
                <a:latin typeface="+mn-lt"/>
                <a:ea typeface="+mn-ea"/>
                <a:cs typeface="+mn-cs"/>
              </a:rPr>
              <a:t> à terme à moins qu’elle remplisse certains critères indépendants de ses propres priorités et aspiration est une ingérence profonde dans la vie du corps d’une femme. »</a:t>
            </a:r>
          </a:p>
          <a:p>
            <a:r>
              <a:rPr lang="fr-CA" sz="1200" b="0" i="0" kern="1200" dirty="0" smtClean="0">
                <a:solidFill>
                  <a:schemeClr val="tx1"/>
                </a:solidFill>
                <a:effectLst/>
                <a:latin typeface="+mn-lt"/>
                <a:ea typeface="+mn-ea"/>
                <a:cs typeface="+mn-cs"/>
              </a:rPr>
              <a:t>Les juges Jean </a:t>
            </a:r>
            <a:r>
              <a:rPr lang="fr-CA" sz="1200" b="0" i="0" kern="1200" dirty="0" err="1" smtClean="0">
                <a:solidFill>
                  <a:schemeClr val="tx1"/>
                </a:solidFill>
                <a:effectLst/>
                <a:latin typeface="+mn-lt"/>
                <a:ea typeface="+mn-ea"/>
                <a:cs typeface="+mn-cs"/>
              </a:rPr>
              <a:t>Beetz</a:t>
            </a:r>
            <a:r>
              <a:rPr lang="fr-CA" sz="1200" b="0" i="0" kern="1200" dirty="0" smtClean="0">
                <a:solidFill>
                  <a:schemeClr val="tx1"/>
                </a:solidFill>
                <a:effectLst/>
                <a:latin typeface="+mn-lt"/>
                <a:ea typeface="+mn-ea"/>
                <a:cs typeface="+mn-cs"/>
              </a:rPr>
              <a:t> et </a:t>
            </a:r>
            <a:r>
              <a:rPr lang="fr-CA" sz="1200" b="0" i="0" kern="1200" dirty="0" err="1" smtClean="0">
                <a:solidFill>
                  <a:schemeClr val="tx1"/>
                </a:solidFill>
                <a:effectLst/>
                <a:latin typeface="+mn-lt"/>
                <a:ea typeface="+mn-ea"/>
                <a:cs typeface="+mn-cs"/>
              </a:rPr>
              <a:t>Willard</a:t>
            </a:r>
            <a:r>
              <a:rPr lang="fr-CA" sz="1200" b="0" i="0" kern="1200" dirty="0" smtClean="0">
                <a:solidFill>
                  <a:schemeClr val="tx1"/>
                </a:solidFill>
                <a:effectLst/>
                <a:latin typeface="+mn-lt"/>
                <a:ea typeface="+mn-ea"/>
                <a:cs typeface="+mn-cs"/>
              </a:rPr>
              <a:t> </a:t>
            </a:r>
            <a:r>
              <a:rPr lang="fr-CA" sz="1200" b="0" i="0" kern="1200" dirty="0" err="1" smtClean="0">
                <a:solidFill>
                  <a:schemeClr val="tx1"/>
                </a:solidFill>
                <a:effectLst/>
                <a:latin typeface="+mn-lt"/>
                <a:ea typeface="+mn-ea"/>
                <a:cs typeface="+mn-cs"/>
              </a:rPr>
              <a:t>Estey</a:t>
            </a:r>
            <a:r>
              <a:rPr lang="fr-CA" sz="1200" b="0" i="0" kern="1200" dirty="0" smtClean="0">
                <a:solidFill>
                  <a:schemeClr val="tx1"/>
                </a:solidFill>
                <a:effectLst/>
                <a:latin typeface="+mn-lt"/>
                <a:ea typeface="+mn-ea"/>
                <a:cs typeface="+mn-cs"/>
              </a:rPr>
              <a:t> ont déclaré que les retards causés par les comités de l’avortement thérapeutique et le manque d’hôpitaux qui pratiquent des avortements pourraient constituer une menace pour la santé des femmes enceintes. Un autre juge, Bertha Wilson, a écrit que la loi actuelle « [affirme] que la capacité de la femme à se reproduire est de ne pas être soumise à son propre contrôle … Elle est le destinataire passif d’une décision prise par les autres comme si son corps devait être utilisé pour alimenter une nouvelle vie. »</a:t>
            </a:r>
          </a:p>
          <a:p>
            <a:r>
              <a:rPr lang="fr-CA" sz="1200" b="0" i="0" kern="1200" dirty="0" smtClean="0">
                <a:solidFill>
                  <a:schemeClr val="tx1"/>
                </a:solidFill>
                <a:effectLst/>
                <a:latin typeface="+mn-lt"/>
                <a:ea typeface="+mn-ea"/>
                <a:cs typeface="+mn-cs"/>
              </a:rPr>
              <a:t>Deux juges dissidents ont déclaré qu’il n’y avait pas de droit constitutionnel à l’avortement. Ils ont dit que les retards causés par les hôpitaux et les CAT étaient d’ordre administratif et non pour des questions juridiques, et que par conséquent ce n’était pas à la cour de décider. Cependant, l’opinion de la majorité étant en faveur de l’avortement, l’article 251 a été annulé. L’avortement est devenu tout à fait légal au Canada, y compris dans les cliniques privées.</a:t>
            </a:r>
          </a:p>
          <a:p>
            <a:r>
              <a:rPr lang="fr-CA" sz="1200" b="0" i="0" kern="1200" dirty="0" smtClean="0">
                <a:solidFill>
                  <a:schemeClr val="tx1"/>
                </a:solidFill>
                <a:effectLst/>
                <a:latin typeface="+mn-lt"/>
                <a:ea typeface="+mn-ea"/>
                <a:cs typeface="+mn-cs"/>
              </a:rPr>
              <a:t>La décision du 28 janvier 1988 fit sensation ce soir-là, faisant la Une des nouvelles de la télévision nationale et de la presse à travers le pays le lendemain matin. Les militantes pro-choix jubilaient, presque incrédules, que la loi contre laquelle eux et le Dr Morgentaler avaient combattu depuis plus de vingt ans n’existait finalement plus.</a:t>
            </a:r>
          </a:p>
          <a:p>
            <a:r>
              <a:rPr lang="fr-CA" sz="1200" b="0" i="0" kern="1200" dirty="0" smtClean="0">
                <a:solidFill>
                  <a:schemeClr val="tx1"/>
                </a:solidFill>
                <a:effectLst/>
                <a:latin typeface="+mn-lt"/>
                <a:ea typeface="+mn-ea"/>
                <a:cs typeface="+mn-cs"/>
              </a:rPr>
              <a:t>« Bravo à la Cour suprême du Canada! » criait Morgentaler devant la chambre de la Cour suprême. « Bravo pour les femmes du Canada!  La justice pour les femmes du Canada est enfin arrivé »</a:t>
            </a:r>
            <a:r>
              <a:rPr lang="fr-CA" sz="1200" b="0" i="0" u="sng" kern="1200" dirty="0" smtClean="0">
                <a:solidFill>
                  <a:schemeClr val="tx1"/>
                </a:solidFill>
                <a:effectLst/>
                <a:latin typeface="+mn-lt"/>
                <a:ea typeface="+mn-ea"/>
                <a:cs typeface="+mn-cs"/>
                <a:hlinkClick r:id="rId6"/>
              </a:rPr>
              <a:t>[1]</a:t>
            </a:r>
            <a:r>
              <a:rPr lang="fr-CA" sz="1200" b="0" i="0" kern="1200" dirty="0" smtClean="0">
                <a:solidFill>
                  <a:schemeClr val="tx1"/>
                </a:solidFill>
                <a:effectLst/>
                <a:latin typeface="+mn-lt"/>
                <a:ea typeface="+mn-ea"/>
                <a:cs typeface="+mn-cs"/>
              </a:rPr>
              <a:t> Il écrira plus tard dans ses mémoires: « Imaginer qu’à moi seul ou presque, j’ai pu faire supprimer une loi cruelle et barbare qui a causé tant de souffrances aux femmes à travers le Canada ».</a:t>
            </a:r>
          </a:p>
          <a:p>
            <a:r>
              <a:rPr lang="fr-CA" sz="1200" b="0" i="0" kern="1200" dirty="0" smtClean="0">
                <a:solidFill>
                  <a:schemeClr val="tx1"/>
                </a:solidFill>
                <a:effectLst/>
                <a:latin typeface="+mn-lt"/>
                <a:ea typeface="+mn-ea"/>
                <a:cs typeface="+mn-cs"/>
              </a:rPr>
              <a:t>Une foule de plus d’une centaine de personnes s’était rassemblée ce soir-là pour célébrer la victoire autour de la clinique Morgentaler de Toronto, et saluait la nouvelle en criant, comme Morgentaler pu le faire: « Chaque enfant est un enfant désiré par chaque femme».</a:t>
            </a:r>
          </a:p>
          <a:p>
            <a:r>
              <a:rPr lang="fr-CA" sz="1200" b="0" i="0" kern="1200" dirty="0" smtClean="0">
                <a:solidFill>
                  <a:schemeClr val="tx1"/>
                </a:solidFill>
                <a:effectLst/>
                <a:latin typeface="+mn-lt"/>
                <a:ea typeface="+mn-ea"/>
                <a:cs typeface="+mn-cs"/>
              </a:rPr>
              <a:t>Les Partisans pro-choix célébrèrent cette nouvelle, mais restèrent méfiants, attendant une inévitable réaction d’opposition de la part des représentants du gouvernement et de la santé anti-choix.</a:t>
            </a:r>
          </a:p>
          <a:p>
            <a:r>
              <a:rPr lang="fr-CA" sz="1200" b="0" i="0" kern="1200" dirty="0" smtClean="0">
                <a:solidFill>
                  <a:schemeClr val="tx1"/>
                </a:solidFill>
                <a:effectLst/>
                <a:latin typeface="+mn-lt"/>
                <a:ea typeface="+mn-ea"/>
                <a:cs typeface="+mn-cs"/>
              </a:rPr>
              <a:t>Cependant, malgré tous les efforts de députés et mouvements anti-choix, de certains gouvernements provinciaux, et de chefs religieux; l’arrêt de loi </a:t>
            </a:r>
            <a:r>
              <a:rPr lang="fr-CA" sz="1200" b="0" i="0" u="sng" kern="1200" dirty="0" smtClean="0">
                <a:solidFill>
                  <a:schemeClr val="tx1"/>
                </a:solidFill>
                <a:effectLst/>
                <a:latin typeface="+mn-lt"/>
                <a:ea typeface="+mn-ea"/>
                <a:cs typeface="+mn-cs"/>
                <a:hlinkClick r:id="rId4"/>
              </a:rPr>
              <a:t>R. c. Morgentaler</a:t>
            </a:r>
            <a:r>
              <a:rPr lang="fr-CA" sz="1200" b="0" i="0" kern="1200" dirty="0" smtClean="0">
                <a:solidFill>
                  <a:schemeClr val="tx1"/>
                </a:solidFill>
                <a:effectLst/>
                <a:latin typeface="+mn-lt"/>
                <a:ea typeface="+mn-ea"/>
                <a:cs typeface="+mn-cs"/>
              </a:rPr>
              <a:t> ne fut ni abrogé, ni modifié. La raison et la justice avaient pris parti pour le mouvement pro-choix, ce qui permis de rendre juridiquement légal  l’avortement, son financement et le rendre partie intégrante du droit canadien et de la médecine.</a:t>
            </a:r>
          </a:p>
          <a:p>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5</a:t>
            </a:fld>
            <a:endParaRPr lang="fr-CA"/>
          </a:p>
        </p:txBody>
      </p:sp>
    </p:spTree>
    <p:extLst>
      <p:ext uri="{BB962C8B-B14F-4D97-AF65-F5344CB8AC3E}">
        <p14:creationId xmlns:p14="http://schemas.microsoft.com/office/powerpoint/2010/main" val="1233975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dirty="0" smtClean="0"/>
              <a:t>Pour en savoir plus: </a:t>
            </a:r>
          </a:p>
          <a:p>
            <a:pPr marL="0" marR="0" indent="0" algn="l" defTabSz="914400" rtl="0" eaLnBrk="1" fontAlgn="auto" latinLnBrk="0" hangingPunct="1">
              <a:lnSpc>
                <a:spcPct val="100000"/>
              </a:lnSpc>
              <a:spcBef>
                <a:spcPts val="0"/>
              </a:spcBef>
              <a:spcAft>
                <a:spcPts val="0"/>
              </a:spcAft>
              <a:buClrTx/>
              <a:buSzTx/>
              <a:buFontTx/>
              <a:buNone/>
              <a:tabLst/>
              <a:defRPr/>
            </a:pPr>
            <a:r>
              <a:rPr lang="fr-CA" sz="1200" b="1" u="none" strike="noStrike" kern="1200" dirty="0" smtClean="0">
                <a:solidFill>
                  <a:schemeClr val="tx1"/>
                </a:solidFill>
                <a:effectLst/>
                <a:latin typeface="+mn-lt"/>
                <a:ea typeface="+mn-ea"/>
                <a:cs typeface="+mn-cs"/>
                <a:hlinkClick r:id="rId3"/>
              </a:rPr>
              <a:t>Fanzine les 20 ans de Chantale Daigle </a:t>
            </a:r>
            <a:r>
              <a:rPr lang="fr-CA" sz="1200" b="0" u="none" strike="noStrike" kern="1200" dirty="0" smtClean="0">
                <a:solidFill>
                  <a:schemeClr val="tx1"/>
                </a:solidFill>
                <a:effectLst/>
                <a:latin typeface="+mn-lt"/>
                <a:ea typeface="+mn-ea"/>
                <a:cs typeface="+mn-cs"/>
                <a:hlinkClick r:id="rId3"/>
              </a:rPr>
              <a:t>(Aperçu et version PDF, 2009, FQPN)</a:t>
            </a:r>
            <a:endParaRPr lang="en-CA" dirty="0" smtClean="0"/>
          </a:p>
          <a:p>
            <a:r>
              <a:rPr lang="fr-CA" dirty="0" smtClean="0">
                <a:hlinkClick r:id="rId3"/>
              </a:rPr>
              <a:t>http://www.fqpn.qc.ca/?attachment_id=1239</a:t>
            </a:r>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6</a:t>
            </a:fld>
            <a:endParaRPr lang="fr-CA"/>
          </a:p>
        </p:txBody>
      </p:sp>
    </p:spTree>
    <p:extLst>
      <p:ext uri="{BB962C8B-B14F-4D97-AF65-F5344CB8AC3E}">
        <p14:creationId xmlns:p14="http://schemas.microsoft.com/office/powerpoint/2010/main" val="1142821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sz="1200" b="1" u="sng" dirty="0" err="1" smtClean="0">
                <a:latin typeface="+mj-lt"/>
              </a:rPr>
              <a:t>Accès</a:t>
            </a:r>
            <a:r>
              <a:rPr lang="en-CA" sz="1200" b="1" u="sng" dirty="0" smtClean="0">
                <a:latin typeface="+mj-lt"/>
              </a:rPr>
              <a:t> à </a:t>
            </a:r>
            <a:r>
              <a:rPr lang="en-CA" sz="1200" b="1" u="sng" dirty="0" err="1" smtClean="0">
                <a:latin typeface="+mj-lt"/>
              </a:rPr>
              <a:t>l’avortement</a:t>
            </a:r>
            <a:r>
              <a:rPr lang="en-CA" sz="1200" b="1" u="sng" dirty="0" smtClean="0">
                <a:latin typeface="+mj-lt"/>
              </a:rPr>
              <a:t> au Canada: </a:t>
            </a:r>
          </a:p>
          <a:p>
            <a:endParaRPr lang="en-CA" sz="1200" b="0" u="none"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dirty="0" smtClean="0">
                <a:solidFill>
                  <a:schemeClr val="tx1"/>
                </a:solidFill>
                <a:effectLst/>
                <a:latin typeface="+mj-lt"/>
                <a:ea typeface="+mn-ea"/>
                <a:cs typeface="+mn-cs"/>
              </a:rPr>
              <a:t>* Access at a glance, </a:t>
            </a:r>
            <a:r>
              <a:rPr lang="en-US" sz="1200" b="0" i="0" u="none" kern="1200" dirty="0" smtClean="0">
                <a:solidFill>
                  <a:schemeClr val="tx1"/>
                </a:solidFill>
                <a:effectLst/>
                <a:latin typeface="+mj-lt"/>
                <a:ea typeface="+mn-ea"/>
                <a:cs typeface="+mn-cs"/>
              </a:rPr>
              <a:t>Canadians For Choice</a:t>
            </a:r>
          </a:p>
          <a:p>
            <a:r>
              <a:rPr lang="en-US" sz="1200" b="0" i="0" u="none" strike="noStrike" kern="1200" dirty="0" smtClean="0">
                <a:solidFill>
                  <a:schemeClr val="tx1"/>
                </a:solidFill>
                <a:effectLst/>
                <a:latin typeface="+mj-lt"/>
                <a:ea typeface="+mn-ea"/>
                <a:cs typeface="+mn-cs"/>
                <a:hlinkClick r:id="rId3"/>
              </a:rPr>
              <a:t>http://canadiansforchoice.ca/Access%20at%20a%20Glance%20-%20Abortion%20Services%20in%20Canada.pdf</a:t>
            </a:r>
            <a:endParaRPr lang="en-US" sz="1200" b="0" i="0" u="none" strike="noStrike" kern="1200" dirty="0" smtClean="0">
              <a:solidFill>
                <a:schemeClr val="tx1"/>
              </a:solidFill>
              <a:effectLst/>
              <a:latin typeface="+mj-lt"/>
              <a:ea typeface="+mn-ea"/>
              <a:cs typeface="+mn-cs"/>
            </a:endParaRPr>
          </a:p>
          <a:p>
            <a:endParaRPr lang="en-US" sz="1200" b="0" i="0" u="none" strike="noStrike" kern="1200" dirty="0" smtClean="0">
              <a:solidFill>
                <a:schemeClr val="tx1"/>
              </a:solidFill>
              <a:effectLst/>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j-lt"/>
                <a:ea typeface="+mn-ea"/>
                <a:cs typeface="+mn-cs"/>
              </a:rPr>
              <a:t>* </a:t>
            </a:r>
            <a:r>
              <a:rPr lang="fr-CA" sz="1200" b="0" u="none" kern="1200" dirty="0" smtClean="0">
                <a:solidFill>
                  <a:schemeClr val="tx1"/>
                </a:solidFill>
                <a:effectLst/>
                <a:latin typeface="+mj-lt"/>
                <a:ea typeface="+mn-ea"/>
                <a:cs typeface="+mn-cs"/>
              </a:rPr>
              <a:t>La réalité des avortements en régions éloignées (document audio), </a:t>
            </a:r>
            <a:r>
              <a:rPr lang="fr-CA" sz="1200" b="0" i="0" u="none" kern="1200" dirty="0" smtClean="0">
                <a:solidFill>
                  <a:schemeClr val="tx1"/>
                </a:solidFill>
                <a:effectLst/>
                <a:latin typeface="+mj-lt"/>
                <a:ea typeface="+mn-ea"/>
                <a:cs typeface="+mn-cs"/>
              </a:rPr>
              <a:t>Radio Première Chaîne</a:t>
            </a:r>
          </a:p>
          <a:p>
            <a:r>
              <a:rPr lang="fr-CA" sz="1200" b="0" i="0" u="none" strike="noStrike" kern="1200" dirty="0" smtClean="0">
                <a:solidFill>
                  <a:schemeClr val="tx1"/>
                </a:solidFill>
                <a:effectLst/>
                <a:latin typeface="+mj-lt"/>
                <a:ea typeface="+mn-ea"/>
                <a:cs typeface="+mn-cs"/>
                <a:hlinkClick r:id="rId4"/>
              </a:rPr>
              <a:t>http://radio-canada.ca/emissions/phare_ouest/2012-2013/chronique.asp?idChronique=305863 </a:t>
            </a:r>
            <a:r>
              <a:rPr lang="fr-CA" sz="1200" b="0" i="0" u="none" kern="1200" dirty="0" smtClean="0">
                <a:solidFill>
                  <a:schemeClr val="tx1"/>
                </a:solidFill>
                <a:effectLst/>
                <a:latin typeface="+mj-lt"/>
                <a:ea typeface="+mn-ea"/>
                <a:cs typeface="+mn-cs"/>
              </a:rPr>
              <a:t>Source : Radio Première Chaîne</a:t>
            </a:r>
          </a:p>
          <a:p>
            <a:endParaRPr lang="en-US" sz="1200" b="0" i="0" u="none" strike="noStrike" kern="1200" dirty="0" smtClean="0">
              <a:solidFill>
                <a:schemeClr val="tx1"/>
              </a:solidFill>
              <a:effectLst/>
              <a:latin typeface="+mj-lt"/>
              <a:ea typeface="+mn-ea"/>
              <a:cs typeface="+mn-cs"/>
            </a:endParaRPr>
          </a:p>
          <a:p>
            <a:endParaRPr lang="en-CA" sz="1200" b="0" u="none" dirty="0" smtClean="0">
              <a:latin typeface="+mj-lt"/>
            </a:endParaRPr>
          </a:p>
          <a:p>
            <a:r>
              <a:rPr lang="en-CA" sz="1200" b="1" u="sng" dirty="0" smtClean="0">
                <a:latin typeface="+mj-lt"/>
              </a:rPr>
              <a:t>Les </a:t>
            </a:r>
            <a:r>
              <a:rPr lang="en-CA" sz="1200" b="1" u="sng" dirty="0" err="1" smtClean="0">
                <a:latin typeface="+mj-lt"/>
              </a:rPr>
              <a:t>dernières</a:t>
            </a:r>
            <a:r>
              <a:rPr lang="en-CA" sz="1200" b="1" u="sng" dirty="0" smtClean="0">
                <a:latin typeface="+mj-lt"/>
              </a:rPr>
              <a:t> motions </a:t>
            </a:r>
            <a:r>
              <a:rPr lang="en-CA" sz="1200" b="1" u="sng" dirty="0" err="1" smtClean="0">
                <a:latin typeface="+mj-lt"/>
              </a:rPr>
              <a:t>visant</a:t>
            </a:r>
            <a:r>
              <a:rPr lang="en-CA" sz="1200" b="1" u="sng" dirty="0" smtClean="0">
                <a:latin typeface="+mj-lt"/>
              </a:rPr>
              <a:t> à </a:t>
            </a:r>
            <a:r>
              <a:rPr lang="en-CA" sz="1200" b="1" u="sng" dirty="0" err="1" smtClean="0">
                <a:latin typeface="+mj-lt"/>
              </a:rPr>
              <a:t>attaquer</a:t>
            </a:r>
            <a:r>
              <a:rPr lang="en-CA" sz="1200" b="1" u="sng" dirty="0" smtClean="0">
                <a:latin typeface="+mj-lt"/>
              </a:rPr>
              <a:t> le droit à </a:t>
            </a:r>
            <a:r>
              <a:rPr lang="en-CA" sz="1200" b="1" u="sng" dirty="0" err="1" smtClean="0">
                <a:latin typeface="+mj-lt"/>
              </a:rPr>
              <a:t>l’avortement</a:t>
            </a:r>
            <a:r>
              <a:rPr lang="en-CA" sz="1200" b="1" u="sng" dirty="0" smtClean="0">
                <a:latin typeface="+mj-lt"/>
              </a:rPr>
              <a:t>, </a:t>
            </a:r>
            <a:r>
              <a:rPr lang="en-CA" sz="1200" b="1" u="sng" dirty="0" err="1" smtClean="0">
                <a:latin typeface="+mj-lt"/>
              </a:rPr>
              <a:t>déposées</a:t>
            </a:r>
            <a:r>
              <a:rPr lang="en-CA" sz="1200" b="1" u="sng" dirty="0" smtClean="0">
                <a:latin typeface="+mj-lt"/>
              </a:rPr>
              <a:t> en 2013 </a:t>
            </a:r>
            <a:r>
              <a:rPr lang="en-CA" sz="1200" b="1" u="sng" dirty="0" err="1" smtClean="0">
                <a:latin typeface="+mj-lt"/>
              </a:rPr>
              <a:t>sont</a:t>
            </a:r>
            <a:r>
              <a:rPr lang="en-CA" sz="1200" b="1" u="sng" dirty="0" smtClean="0">
                <a:latin typeface="+mj-lt"/>
              </a:rPr>
              <a:t>:</a:t>
            </a:r>
          </a:p>
          <a:p>
            <a:endParaRPr lang="en-CA" sz="1200" b="0" u="none" dirty="0" smtClean="0">
              <a:latin typeface="+mj-lt"/>
            </a:endParaRPr>
          </a:p>
          <a:p>
            <a:r>
              <a:rPr lang="en-CA" sz="1200" b="0" u="none" dirty="0" smtClean="0">
                <a:latin typeface="+mj-lt"/>
              </a:rPr>
              <a:t>M312: </a:t>
            </a:r>
            <a:r>
              <a:rPr lang="fr-CA" sz="1200" kern="1200" dirty="0" smtClean="0">
                <a:solidFill>
                  <a:schemeClr val="tx1"/>
                </a:solidFill>
                <a:effectLst/>
                <a:latin typeface="+mn-lt"/>
                <a:ea typeface="+mn-ea"/>
                <a:cs typeface="+mn-cs"/>
              </a:rPr>
              <a:t>La motion 312 demande qu’un comité spécial de la Chambre des communes soit créé afin d’examiner si la définition de l’« être humain » du Code criminel devrait être élargie pour inclure les fœtus. Ceci risque de conférer un statut de personne au fœtus et de permettre la </a:t>
            </a:r>
            <a:r>
              <a:rPr lang="fr-CA" sz="1200" kern="1200" dirty="0" err="1" smtClean="0">
                <a:solidFill>
                  <a:schemeClr val="tx1"/>
                </a:solidFill>
                <a:effectLst/>
                <a:latin typeface="+mn-lt"/>
                <a:ea typeface="+mn-ea"/>
                <a:cs typeface="+mn-cs"/>
              </a:rPr>
              <a:t>recriminalisation</a:t>
            </a:r>
            <a:r>
              <a:rPr lang="fr-CA" sz="1200" kern="1200" dirty="0" smtClean="0">
                <a:solidFill>
                  <a:schemeClr val="tx1"/>
                </a:solidFill>
                <a:effectLst/>
                <a:latin typeface="+mn-lt"/>
                <a:ea typeface="+mn-ea"/>
                <a:cs typeface="+mn-cs"/>
              </a:rPr>
              <a:t> de l’avortement, et de saper les droits constitutionnels des femmes enceintes.</a:t>
            </a:r>
          </a:p>
          <a:p>
            <a:endParaRPr lang="en-CA" sz="1200" b="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b="0" u="none" kern="1200" dirty="0" smtClean="0">
                <a:solidFill>
                  <a:schemeClr val="tx1"/>
                </a:solidFill>
                <a:effectLst/>
                <a:latin typeface="+mn-lt"/>
                <a:ea typeface="+mn-ea"/>
                <a:cs typeface="+mn-cs"/>
              </a:rPr>
              <a:t>M408: </a:t>
            </a:r>
            <a:r>
              <a:rPr lang="fr-CA" sz="1200" kern="1200" dirty="0" smtClean="0">
                <a:solidFill>
                  <a:schemeClr val="tx1"/>
                </a:solidFill>
                <a:effectLst/>
                <a:latin typeface="+mn-lt"/>
                <a:ea typeface="+mn-ea"/>
                <a:cs typeface="+mn-cs"/>
              </a:rPr>
              <a:t>le député conservateur </a:t>
            </a:r>
            <a:r>
              <a:rPr lang="fr-CA" sz="1200" u="sng" kern="1200" dirty="0" smtClean="0">
                <a:solidFill>
                  <a:schemeClr val="tx1"/>
                </a:solidFill>
                <a:effectLst/>
                <a:latin typeface="+mn-lt"/>
                <a:ea typeface="+mn-ea"/>
                <a:cs typeface="+mn-cs"/>
                <a:hlinkClick r:id="rId5"/>
              </a:rPr>
              <a:t>M. </a:t>
            </a:r>
            <a:r>
              <a:rPr lang="fr-CA" sz="1200" u="sng" kern="1200" dirty="0" err="1" smtClean="0">
                <a:solidFill>
                  <a:schemeClr val="tx1"/>
                </a:solidFill>
                <a:effectLst/>
                <a:latin typeface="+mn-lt"/>
                <a:ea typeface="+mn-ea"/>
                <a:cs typeface="+mn-cs"/>
                <a:hlinkClick r:id="rId5"/>
              </a:rPr>
              <a:t>Warawa</a:t>
            </a:r>
            <a:r>
              <a:rPr lang="fr-CA" sz="1200" u="sng" kern="1200" dirty="0" smtClean="0">
                <a:solidFill>
                  <a:schemeClr val="tx1"/>
                </a:solidFill>
                <a:effectLst/>
                <a:latin typeface="+mn-lt"/>
                <a:ea typeface="+mn-ea"/>
                <a:cs typeface="+mn-cs"/>
                <a:hlinkClick r:id="rId5"/>
              </a:rPr>
              <a:t> (</a:t>
            </a:r>
            <a:r>
              <a:rPr lang="fr-CA" sz="1200" u="sng" kern="1200" dirty="0" err="1" smtClean="0">
                <a:solidFill>
                  <a:schemeClr val="tx1"/>
                </a:solidFill>
                <a:effectLst/>
                <a:latin typeface="+mn-lt"/>
                <a:ea typeface="+mn-ea"/>
                <a:cs typeface="+mn-cs"/>
                <a:hlinkClick r:id="rId5"/>
              </a:rPr>
              <a:t>Langley</a:t>
            </a:r>
            <a:r>
              <a:rPr lang="fr-CA" sz="1200" u="sng" kern="1200" dirty="0" smtClean="0">
                <a:solidFill>
                  <a:schemeClr val="tx1"/>
                </a:solidFill>
                <a:effectLst/>
                <a:latin typeface="+mn-lt"/>
                <a:ea typeface="+mn-ea"/>
                <a:cs typeface="+mn-cs"/>
                <a:hlinkClick r:id="rId5"/>
              </a:rPr>
              <a:t>)</a:t>
            </a:r>
            <a:r>
              <a:rPr lang="fr-CA" sz="1200" kern="1200" dirty="0" smtClean="0">
                <a:solidFill>
                  <a:schemeClr val="tx1"/>
                </a:solidFill>
                <a:effectLst/>
                <a:latin typeface="+mn-lt"/>
                <a:ea typeface="+mn-ea"/>
                <a:cs typeface="+mn-cs"/>
              </a:rPr>
              <a:t> — dépose une motion proposant que « La Chambre condamne la discrimination exercée contre les femmes au moyen d’avortements </a:t>
            </a:r>
            <a:r>
              <a:rPr lang="fr-CA" sz="1200" kern="1200" dirty="0" err="1" smtClean="0">
                <a:solidFill>
                  <a:schemeClr val="tx1"/>
                </a:solidFill>
                <a:effectLst/>
                <a:latin typeface="+mn-lt"/>
                <a:ea typeface="+mn-ea"/>
                <a:cs typeface="+mn-cs"/>
              </a:rPr>
              <a:t>sexo</a:t>
            </a:r>
            <a:r>
              <a:rPr lang="fr-CA" sz="1200" kern="1200" dirty="0" smtClean="0">
                <a:solidFill>
                  <a:schemeClr val="tx1"/>
                </a:solidFill>
                <a:effectLst/>
                <a:latin typeface="+mn-lt"/>
                <a:ea typeface="+mn-ea"/>
                <a:cs typeface="+mn-cs"/>
              </a:rPr>
              <a:t>-sélectifs. »</a:t>
            </a:r>
          </a:p>
          <a:p>
            <a:endParaRPr lang="en-CA" sz="1200" b="0" u="none" kern="1200" dirty="0" smtClean="0">
              <a:solidFill>
                <a:schemeClr val="tx1"/>
              </a:solidFill>
              <a:effectLst/>
              <a:latin typeface="+mn-lt"/>
              <a:ea typeface="+mn-ea"/>
              <a:cs typeface="+mn-cs"/>
            </a:endParaRPr>
          </a:p>
          <a:p>
            <a:r>
              <a:rPr lang="en-CA" sz="1200" b="1" u="sng" kern="1200" dirty="0" smtClean="0">
                <a:solidFill>
                  <a:schemeClr val="tx1"/>
                </a:solidFill>
                <a:latin typeface="+mn-lt"/>
                <a:ea typeface="+mn-ea"/>
                <a:cs typeface="+mn-cs"/>
              </a:rPr>
              <a:t>Centres </a:t>
            </a:r>
            <a:r>
              <a:rPr lang="en-CA" sz="1200" b="1" u="sng" kern="1200" dirty="0" err="1" smtClean="0">
                <a:solidFill>
                  <a:schemeClr val="tx1"/>
                </a:solidFill>
                <a:latin typeface="+mn-lt"/>
                <a:ea typeface="+mn-ea"/>
                <a:cs typeface="+mn-cs"/>
              </a:rPr>
              <a:t>d’aide</a:t>
            </a:r>
            <a:r>
              <a:rPr lang="en-CA" sz="1200" b="1" u="sng" kern="1200" dirty="0" smtClean="0">
                <a:solidFill>
                  <a:schemeClr val="tx1"/>
                </a:solidFill>
                <a:latin typeface="+mn-lt"/>
                <a:ea typeface="+mn-ea"/>
                <a:cs typeface="+mn-cs"/>
              </a:rPr>
              <a:t> à la </a:t>
            </a:r>
            <a:r>
              <a:rPr lang="en-CA" sz="1200" b="1" u="sng" kern="1200" dirty="0" err="1" smtClean="0">
                <a:solidFill>
                  <a:schemeClr val="tx1"/>
                </a:solidFill>
                <a:latin typeface="+mn-lt"/>
                <a:ea typeface="+mn-ea"/>
                <a:cs typeface="+mn-cs"/>
              </a:rPr>
              <a:t>grossesse</a:t>
            </a:r>
            <a:r>
              <a:rPr lang="en-CA" sz="1200" b="1" u="sng" kern="1200" dirty="0" smtClean="0">
                <a:solidFill>
                  <a:schemeClr val="tx1"/>
                </a:solidFill>
                <a:latin typeface="+mn-lt"/>
                <a:ea typeface="+mn-ea"/>
                <a:cs typeface="+mn-cs"/>
              </a:rPr>
              <a:t> anti-</a:t>
            </a:r>
            <a:r>
              <a:rPr lang="en-CA" sz="1200" b="1" u="sng" kern="1200" dirty="0" err="1" smtClean="0">
                <a:solidFill>
                  <a:schemeClr val="tx1"/>
                </a:solidFill>
                <a:latin typeface="+mn-lt"/>
                <a:ea typeface="+mn-ea"/>
                <a:cs typeface="+mn-cs"/>
              </a:rPr>
              <a:t>choix</a:t>
            </a:r>
            <a:endParaRPr lang="en-CA" sz="1200" b="1" u="sng" kern="1200" dirty="0" smtClean="0">
              <a:solidFill>
                <a:schemeClr val="tx1"/>
              </a:solidFill>
              <a:latin typeface="+mn-lt"/>
              <a:ea typeface="+mn-ea"/>
              <a:cs typeface="+mn-cs"/>
            </a:endParaRPr>
          </a:p>
          <a:p>
            <a:endParaRPr lang="en-CA" sz="1200" b="0"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b="0" u="none" kern="1200" dirty="0" smtClean="0">
                <a:solidFill>
                  <a:schemeClr val="tx1"/>
                </a:solidFill>
                <a:effectLst/>
                <a:latin typeface="+mn-lt"/>
                <a:ea typeface="+mn-ea"/>
                <a:cs typeface="+mn-cs"/>
              </a:rPr>
              <a:t>Avortement, la grande manipulation, </a:t>
            </a:r>
            <a:r>
              <a:rPr lang="fr-CA" sz="1200" b="0" i="0" u="none" kern="1200" dirty="0" smtClean="0">
                <a:solidFill>
                  <a:schemeClr val="tx1"/>
                </a:solidFill>
                <a:effectLst/>
                <a:latin typeface="+mn-lt"/>
                <a:ea typeface="+mn-ea"/>
                <a:cs typeface="+mn-cs"/>
              </a:rPr>
              <a:t>Rue Frontenac</a:t>
            </a:r>
          </a:p>
          <a:p>
            <a:endParaRPr lang="fr-CA" sz="1200" b="0" u="none" kern="1200" dirty="0" smtClean="0">
              <a:solidFill>
                <a:schemeClr val="tx1"/>
              </a:solidFill>
              <a:effectLst/>
              <a:latin typeface="+mn-lt"/>
              <a:ea typeface="+mn-ea"/>
              <a:cs typeface="+mn-cs"/>
            </a:endParaRPr>
          </a:p>
          <a:p>
            <a:r>
              <a:rPr lang="fr-CA" sz="1200" b="0" i="0" u="none" kern="1200" dirty="0" smtClean="0">
                <a:solidFill>
                  <a:schemeClr val="tx1"/>
                </a:solidFill>
                <a:effectLst/>
                <a:latin typeface="+mn-lt"/>
                <a:ea typeface="+mn-ea"/>
                <a:cs typeface="+mn-cs"/>
              </a:rPr>
              <a:t>Alors qu’ils prétendent conseiller les femmes enceintes de façon neutre et éclairée, de nombreux groupes pro-vie dissimulés derrière de faux airs d’ouverture inventent des histoires plus alarmantes les unes que les autres</a:t>
            </a:r>
            <a:br>
              <a:rPr lang="fr-CA" sz="1200" b="0" i="0" u="none" kern="1200" dirty="0" smtClean="0">
                <a:solidFill>
                  <a:schemeClr val="tx1"/>
                </a:solidFill>
                <a:effectLst/>
                <a:latin typeface="+mn-lt"/>
                <a:ea typeface="+mn-ea"/>
                <a:cs typeface="+mn-cs"/>
              </a:rPr>
            </a:br>
            <a:r>
              <a:rPr lang="fr-CA" sz="1200" b="0" i="0" u="none" kern="1200" dirty="0" smtClean="0">
                <a:solidFill>
                  <a:schemeClr val="tx1"/>
                </a:solidFill>
                <a:effectLst/>
                <a:latin typeface="+mn-lt"/>
                <a:ea typeface="+mn-ea"/>
                <a:cs typeface="+mn-cs"/>
              </a:rPr>
              <a:t>pour les dissuader de se faire avorter, révèle une enquête de Rue Frontenac.</a:t>
            </a:r>
          </a:p>
          <a:p>
            <a:r>
              <a:rPr lang="fr-CA" sz="1200" b="0" u="none" kern="1200" dirty="0" smtClean="0">
                <a:solidFill>
                  <a:schemeClr val="tx1"/>
                </a:solidFill>
                <a:latin typeface="+mn-lt"/>
                <a:ea typeface="+mn-ea"/>
                <a:cs typeface="+mn-cs"/>
                <a:hlinkClick r:id="rId6"/>
              </a:rPr>
              <a:t>http://www.fqpn.qc.ca/?attachment_id=1716</a:t>
            </a:r>
            <a:endParaRPr lang="fr-CA" sz="1200" b="0" u="none" kern="1200" dirty="0" smtClean="0">
              <a:solidFill>
                <a:schemeClr val="tx1"/>
              </a:solidFill>
              <a:latin typeface="+mn-lt"/>
              <a:ea typeface="+mn-ea"/>
              <a:cs typeface="+mn-cs"/>
            </a:endParaRPr>
          </a:p>
          <a:p>
            <a:endParaRPr lang="en-CA" sz="1200" b="0" u="none" kern="1200" dirty="0" smtClean="0">
              <a:solidFill>
                <a:schemeClr val="tx1"/>
              </a:solidFill>
              <a:latin typeface="+mn-lt"/>
              <a:ea typeface="+mn-ea"/>
              <a:cs typeface="+mn-cs"/>
            </a:endParaRPr>
          </a:p>
          <a:p>
            <a:endParaRPr lang="fr-CA" sz="1200" b="0" u="none" kern="1200" dirty="0" smtClean="0">
              <a:solidFill>
                <a:schemeClr val="tx1"/>
              </a:solidFill>
              <a:latin typeface="+mn-lt"/>
              <a:ea typeface="+mn-ea"/>
              <a:cs typeface="+mn-cs"/>
            </a:endParaRPr>
          </a:p>
          <a:p>
            <a:endParaRPr lang="fr-CA" sz="1200" b="0" u="none" dirty="0">
              <a:latin typeface="+mj-lt"/>
            </a:endParaRPr>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7</a:t>
            </a:fld>
            <a:endParaRPr lang="fr-CA"/>
          </a:p>
        </p:txBody>
      </p:sp>
    </p:spTree>
    <p:extLst>
      <p:ext uri="{BB962C8B-B14F-4D97-AF65-F5344CB8AC3E}">
        <p14:creationId xmlns:p14="http://schemas.microsoft.com/office/powerpoint/2010/main" val="1170321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1- </a:t>
            </a:r>
            <a:r>
              <a:rPr lang="en-CA" dirty="0" smtClean="0"/>
              <a:t>Il</a:t>
            </a:r>
            <a:r>
              <a:rPr lang="en-CA" baseline="0" dirty="0" smtClean="0"/>
              <a:t> y</a:t>
            </a:r>
            <a:r>
              <a:rPr lang="en-CA" dirty="0" smtClean="0"/>
              <a:t> a </a:t>
            </a:r>
            <a:r>
              <a:rPr lang="en-CA" dirty="0" err="1" smtClean="0"/>
              <a:t>eu</a:t>
            </a:r>
            <a:r>
              <a:rPr lang="en-CA" dirty="0" smtClean="0"/>
              <a:t> des </a:t>
            </a:r>
            <a:r>
              <a:rPr lang="en-CA" dirty="0" err="1" smtClean="0"/>
              <a:t>avortements</a:t>
            </a:r>
            <a:r>
              <a:rPr lang="en-CA" dirty="0" smtClean="0"/>
              <a:t> </a:t>
            </a:r>
            <a:r>
              <a:rPr lang="en-CA" dirty="0" err="1" smtClean="0"/>
              <a:t>avant</a:t>
            </a:r>
            <a:r>
              <a:rPr lang="en-CA" dirty="0" smtClean="0"/>
              <a:t> </a:t>
            </a:r>
            <a:r>
              <a:rPr lang="en-CA" dirty="0" err="1" smtClean="0"/>
              <a:t>même</a:t>
            </a:r>
            <a:r>
              <a:rPr lang="en-CA" dirty="0" smtClean="0"/>
              <a:t> </a:t>
            </a:r>
            <a:r>
              <a:rPr lang="en-CA" dirty="0" err="1" smtClean="0"/>
              <a:t>que</a:t>
            </a:r>
            <a:r>
              <a:rPr lang="en-CA" dirty="0" smtClean="0"/>
              <a:t> </a:t>
            </a:r>
            <a:r>
              <a:rPr lang="en-CA" dirty="0" err="1" smtClean="0"/>
              <a:t>ce</a:t>
            </a:r>
            <a:r>
              <a:rPr lang="en-CA" dirty="0" smtClean="0"/>
              <a:t> </a:t>
            </a:r>
            <a:r>
              <a:rPr lang="en-CA" dirty="0" err="1" smtClean="0"/>
              <a:t>soit</a:t>
            </a:r>
            <a:r>
              <a:rPr lang="en-CA" dirty="0" smtClean="0"/>
              <a:t> </a:t>
            </a:r>
            <a:r>
              <a:rPr lang="en-CA" dirty="0" err="1" smtClean="0"/>
              <a:t>autorisé</a:t>
            </a:r>
            <a:r>
              <a:rPr lang="en-CA" baseline="0" dirty="0" smtClean="0"/>
              <a:t> au Canada à la </a:t>
            </a:r>
            <a:r>
              <a:rPr lang="en-CA" baseline="0" dirty="0" err="1" smtClean="0"/>
              <a:t>demande</a:t>
            </a:r>
            <a:r>
              <a:rPr lang="en-CA" baseline="0" dirty="0" smtClean="0"/>
              <a:t> du</a:t>
            </a:r>
            <a:r>
              <a:rPr lang="en-CA" dirty="0" smtClean="0"/>
              <a:t> PQ- 1976- Consulter à </a:t>
            </a:r>
            <a:r>
              <a:rPr lang="en-CA" dirty="0" err="1" smtClean="0"/>
              <a:t>ce</a:t>
            </a:r>
            <a:r>
              <a:rPr lang="en-CA" dirty="0" smtClean="0"/>
              <a:t> </a:t>
            </a:r>
            <a:r>
              <a:rPr lang="en-CA" dirty="0" err="1" smtClean="0"/>
              <a:t>sujet</a:t>
            </a:r>
            <a:r>
              <a:rPr lang="en-CA" dirty="0" smtClean="0"/>
              <a:t> </a:t>
            </a:r>
            <a:r>
              <a:rPr lang="en-CA" dirty="0" err="1" smtClean="0"/>
              <a:t>notamment</a:t>
            </a:r>
            <a:r>
              <a:rPr lang="en-CA" dirty="0" smtClean="0"/>
              <a:t> Milne</a:t>
            </a:r>
            <a:r>
              <a:rPr lang="en-CA" baseline="0" dirty="0" smtClean="0"/>
              <a:t> (2011).</a:t>
            </a:r>
            <a:r>
              <a:rPr lang="en-CA" dirty="0" smtClean="0"/>
              <a:t> </a:t>
            </a:r>
            <a:r>
              <a:rPr lang="fr-CA" i="1" dirty="0" err="1" smtClean="0"/>
              <a:t>Creating</a:t>
            </a:r>
            <a:r>
              <a:rPr lang="fr-CA" i="1" dirty="0" smtClean="0"/>
              <a:t> Change to </a:t>
            </a:r>
            <a:r>
              <a:rPr lang="fr-CA" i="1" dirty="0" err="1" smtClean="0"/>
              <a:t>Maintaining</a:t>
            </a:r>
            <a:r>
              <a:rPr lang="fr-CA" i="1" dirty="0" smtClean="0"/>
              <a:t> Change: The Fédération du Québec pour le planning des naissances and the Pro-</a:t>
            </a:r>
            <a:r>
              <a:rPr lang="fr-CA" i="1" dirty="0" err="1" smtClean="0"/>
              <a:t>choice</a:t>
            </a:r>
            <a:r>
              <a:rPr lang="fr-CA" i="1" dirty="0" smtClean="0"/>
              <a:t> </a:t>
            </a:r>
            <a:r>
              <a:rPr lang="fr-CA" i="1" dirty="0" err="1" smtClean="0"/>
              <a:t>Movement</a:t>
            </a:r>
            <a:r>
              <a:rPr lang="fr-CA" i="1" dirty="0" smtClean="0"/>
              <a:t>.</a:t>
            </a:r>
            <a:r>
              <a:rPr lang="fr-CA" dirty="0" smtClean="0"/>
              <a:t> </a:t>
            </a: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http://www.fqpn.qc.ca/?attachment_id=1309 (en </a:t>
            </a:r>
            <a:r>
              <a:rPr lang="en-CA" dirty="0" err="1" smtClean="0"/>
              <a:t>anglais</a:t>
            </a:r>
            <a:r>
              <a:rPr lang="en-CA"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err="1" smtClean="0"/>
              <a:t>Ou</a:t>
            </a:r>
            <a:r>
              <a:rPr lang="en-CA" dirty="0" smtClean="0"/>
              <a:t> </a:t>
            </a:r>
            <a:r>
              <a:rPr lang="en-CA" dirty="0" err="1" smtClean="0"/>
              <a:t>Desmarais</a:t>
            </a:r>
            <a:r>
              <a:rPr lang="en-CA" dirty="0" smtClean="0"/>
              <a:t>, (1998).</a:t>
            </a:r>
            <a:r>
              <a:rPr lang="en-CA" baseline="0" dirty="0" smtClean="0"/>
              <a:t> </a:t>
            </a:r>
            <a:r>
              <a:rPr lang="fr-CA" i="1" dirty="0" smtClean="0">
                <a:solidFill>
                  <a:schemeClr val="bg1"/>
                </a:solidFill>
              </a:rPr>
              <a:t>La lutte pour le droit à l’avortement, histoire d’une bataille inachevée</a:t>
            </a:r>
            <a:r>
              <a:rPr lang="fr-CA" dirty="0" smtClean="0">
                <a:solidFill>
                  <a:schemeClr val="bg1"/>
                </a:solidFill>
              </a:rPr>
              <a:t>. </a:t>
            </a:r>
            <a:endParaRPr lang="en-CA" dirty="0" smtClean="0"/>
          </a:p>
          <a:p>
            <a:endParaRPr lang="fr-CA" dirty="0" smtClean="0"/>
          </a:p>
          <a:p>
            <a:r>
              <a:rPr lang="fr-CA" dirty="0" smtClean="0"/>
              <a:t>2-</a:t>
            </a:r>
            <a:r>
              <a:rPr lang="fr-CA" baseline="0" dirty="0" smtClean="0"/>
              <a:t> V</a:t>
            </a:r>
            <a:r>
              <a:rPr lang="fr-CA" dirty="0" smtClean="0"/>
              <a:t>oici le texte de trois motions votées par l’Assemblée nationale. </a:t>
            </a:r>
          </a:p>
          <a:p>
            <a:r>
              <a:rPr lang="fr-CA" dirty="0" smtClean="0"/>
              <a:t> </a:t>
            </a:r>
          </a:p>
          <a:p>
            <a:r>
              <a:rPr lang="fr-CA" sz="1200" b="1" kern="1200" dirty="0" smtClean="0">
                <a:solidFill>
                  <a:schemeClr val="tx1"/>
                </a:solidFill>
                <a:effectLst/>
                <a:latin typeface="+mn-lt"/>
                <a:ea typeface="+mn-ea"/>
                <a:cs typeface="+mn-cs"/>
              </a:rPr>
              <a:t>Le 17 avril 2008 : </a:t>
            </a:r>
            <a:r>
              <a:rPr lang="fr-CA" sz="1200" kern="1200" dirty="0" smtClean="0">
                <a:solidFill>
                  <a:schemeClr val="tx1"/>
                </a:solidFill>
                <a:effectLst/>
                <a:latin typeface="+mn-lt"/>
                <a:ea typeface="+mn-ea"/>
                <a:cs typeface="+mn-cs"/>
              </a:rPr>
              <a:t>L’Assemblée nationale adopte à l’unanimité une motion présentée conjointement par la ministre de la Culture, des Communications et de la Condition féminine, Christine St-Pierre, la députée de Deux-Montagnes, Lucie Leblanc, et la députée d’Hochelaga-Maisonneuve, Louise </a:t>
            </a:r>
            <a:r>
              <a:rPr lang="fr-CA" sz="1200" kern="1200" dirty="0" err="1" smtClean="0">
                <a:solidFill>
                  <a:schemeClr val="tx1"/>
                </a:solidFill>
                <a:effectLst/>
                <a:latin typeface="+mn-lt"/>
                <a:ea typeface="+mn-ea"/>
                <a:cs typeface="+mn-cs"/>
              </a:rPr>
              <a:t>Harel</a:t>
            </a:r>
            <a:r>
              <a:rPr lang="fr-CA" sz="1200" kern="1200" dirty="0" smtClean="0">
                <a:solidFill>
                  <a:schemeClr val="tx1"/>
                </a:solidFill>
                <a:effectLst/>
                <a:latin typeface="+mn-lt"/>
                <a:ea typeface="+mn-ea"/>
                <a:cs typeface="+mn-cs"/>
              </a:rPr>
              <a:t>, qui s’oppose au projet de loi C-484. </a:t>
            </a:r>
            <a:endParaRPr lang="fr-CA" dirty="0" smtClean="0">
              <a:effectLst/>
            </a:endParaRPr>
          </a:p>
          <a:p>
            <a:r>
              <a:rPr lang="fr-CA" dirty="0" smtClean="0">
                <a:effectLst/>
              </a:rPr>
              <a:t> </a:t>
            </a:r>
          </a:p>
          <a:p>
            <a:r>
              <a:rPr lang="fr-CA" sz="1200" i="1" kern="1200" dirty="0" smtClean="0">
                <a:solidFill>
                  <a:schemeClr val="tx1"/>
                </a:solidFill>
                <a:effectLst/>
                <a:latin typeface="+mn-lt"/>
                <a:ea typeface="+mn-ea"/>
                <a:cs typeface="+mn-cs"/>
              </a:rPr>
              <a:t>Que l’Assemblée nationale rappelle le consensus social qui existe au sein de la société québécoise à l’égard du droit des femmes de choisir de mener à terme ou non une grossesse.</a:t>
            </a:r>
            <a:endParaRPr lang="fr-CA" dirty="0" smtClean="0">
              <a:effectLst/>
            </a:endParaRPr>
          </a:p>
          <a:p>
            <a:r>
              <a:rPr lang="fr-CA" sz="1200" i="1" kern="1200" dirty="0" smtClean="0">
                <a:solidFill>
                  <a:schemeClr val="tx1"/>
                </a:solidFill>
                <a:effectLst/>
                <a:latin typeface="+mn-lt"/>
                <a:ea typeface="+mn-ea"/>
                <a:cs typeface="+mn-cs"/>
              </a:rPr>
              <a:t>Que l’Assemblée nationale indique au Parlement du Canada que le projet de loi C-484 ne devrait pas être adopté puisqu’il pourrait engendrer une incertitude importante quant à la criminalisation de l’avortement et au statut juridique du fœtus</a:t>
            </a:r>
            <a:endParaRPr lang="fr-CA" dirty="0" smtClean="0"/>
          </a:p>
          <a:p>
            <a:r>
              <a:rPr lang="fr-CA" dirty="0" smtClean="0"/>
              <a:t> </a:t>
            </a:r>
          </a:p>
          <a:p>
            <a:r>
              <a:rPr lang="fr-CA" sz="1200" b="1" kern="1200" dirty="0" smtClean="0">
                <a:solidFill>
                  <a:schemeClr val="tx1"/>
                </a:solidFill>
                <a:effectLst/>
                <a:latin typeface="+mn-lt"/>
                <a:ea typeface="+mn-ea"/>
                <a:cs typeface="+mn-cs"/>
              </a:rPr>
              <a:t>19 mai 2010 :</a:t>
            </a:r>
            <a:r>
              <a:rPr lang="fr-CA" sz="1200" kern="1200" dirty="0" smtClean="0">
                <a:solidFill>
                  <a:schemeClr val="tx1"/>
                </a:solidFill>
                <a:effectLst/>
                <a:latin typeface="+mn-lt"/>
                <a:ea typeface="+mn-ea"/>
                <a:cs typeface="+mn-cs"/>
              </a:rPr>
              <a:t> Les députés de l’Assemblée nationale adoptent, à l’unanimité des 109 parlementaires présents, une motion qui interpelle le premier ministre Stephen Harper afin qu’il mette fin à l’ambigüité concernant l’avortement. Cette motion s’inscrit dans la foulée des déclarations controversées du cardinal Marc Ouellet concernant l’avortement et la vague des compressions budgétaires du gouvernement Harper qui frappent les groupes de femmes.</a:t>
            </a:r>
            <a:endParaRPr lang="fr-CA" dirty="0" smtClean="0">
              <a:effectLst/>
            </a:endParaRPr>
          </a:p>
          <a:p>
            <a:r>
              <a:rPr lang="fr-CA" dirty="0" smtClean="0">
                <a:effectLst/>
              </a:rPr>
              <a:t> </a:t>
            </a:r>
          </a:p>
          <a:p>
            <a:r>
              <a:rPr lang="fr-CA" sz="1200" i="1" kern="1200" dirty="0" smtClean="0">
                <a:solidFill>
                  <a:schemeClr val="tx1"/>
                </a:solidFill>
                <a:effectLst/>
                <a:latin typeface="+mn-lt"/>
                <a:ea typeface="+mn-ea"/>
                <a:cs typeface="+mn-cs"/>
              </a:rPr>
              <a:t>Que l’Assemblée nationale réaffirme le droit des femmes au libre choix et à des services d’avortement gratuits et accessibles et demande au gouvernement fédéral et au premier ministre du Canada de mettre fin à l’ambigüité qui subsiste relativement à cette question, et que l’Assemblée nationale réaffirme que le fait de soutenir le droit des femmes à l’avortement ne doit en aucun cas être invoqué par le gouvernement fédéral pour couper des subventions aux groupes de femmes.</a:t>
            </a:r>
            <a:endParaRPr lang="fr-CA" dirty="0" smtClean="0"/>
          </a:p>
          <a:p>
            <a:r>
              <a:rPr lang="fr-CA" dirty="0" smtClean="0"/>
              <a:t> </a:t>
            </a:r>
          </a:p>
          <a:p>
            <a:r>
              <a:rPr lang="fr-CA" sz="1200" b="1" kern="1200" dirty="0" smtClean="0">
                <a:solidFill>
                  <a:schemeClr val="tx1"/>
                </a:solidFill>
                <a:effectLst/>
                <a:latin typeface="+mn-lt"/>
                <a:ea typeface="+mn-ea"/>
                <a:cs typeface="+mn-cs"/>
              </a:rPr>
              <a:t>30 mai 2013 :</a:t>
            </a:r>
            <a:r>
              <a:rPr lang="fr-CA" sz="1200" kern="1200" dirty="0" smtClean="0">
                <a:solidFill>
                  <a:schemeClr val="tx1"/>
                </a:solidFill>
                <a:effectLst/>
                <a:latin typeface="+mn-lt"/>
                <a:ea typeface="+mn-ea"/>
                <a:cs typeface="+mn-cs"/>
              </a:rPr>
              <a:t> La première ministre du Québec présente, conjointement avec les députées </a:t>
            </a:r>
            <a:r>
              <a:rPr lang="fr-CA" sz="1200" kern="1200" dirty="0" err="1" smtClean="0">
                <a:solidFill>
                  <a:schemeClr val="tx1"/>
                </a:solidFill>
                <a:effectLst/>
                <a:latin typeface="+mn-lt"/>
                <a:ea typeface="+mn-ea"/>
                <a:cs typeface="+mn-cs"/>
              </a:rPr>
              <a:t>Gaudreault</a:t>
            </a:r>
            <a:r>
              <a:rPr lang="fr-CA" sz="1200" kern="1200" dirty="0" smtClean="0">
                <a:solidFill>
                  <a:schemeClr val="tx1"/>
                </a:solidFill>
                <a:effectLst/>
                <a:latin typeface="+mn-lt"/>
                <a:ea typeface="+mn-ea"/>
                <a:cs typeface="+mn-cs"/>
              </a:rPr>
              <a:t> (Hull), </a:t>
            </a:r>
            <a:r>
              <a:rPr lang="fr-CA" sz="1200" kern="1200" dirty="0" err="1" smtClean="0">
                <a:solidFill>
                  <a:schemeClr val="tx1"/>
                </a:solidFill>
                <a:effectLst/>
                <a:latin typeface="+mn-lt"/>
                <a:ea typeface="+mn-ea"/>
                <a:cs typeface="+mn-cs"/>
              </a:rPr>
              <a:t>Daneault</a:t>
            </a:r>
            <a:r>
              <a:rPr lang="fr-CA" sz="1200" kern="1200" dirty="0" smtClean="0">
                <a:solidFill>
                  <a:schemeClr val="tx1"/>
                </a:solidFill>
                <a:effectLst/>
                <a:latin typeface="+mn-lt"/>
                <a:ea typeface="+mn-ea"/>
                <a:cs typeface="+mn-cs"/>
              </a:rPr>
              <a:t> (Groulx) et David (Gouin), une motion à l’Assemblée nationale afin de rendre hommage au Dr Henry Morgentaler, décédé la veille à Toronto. La motion, adoptée à l’unanimité, est suivie d’une minute de silence.  </a:t>
            </a:r>
            <a:endParaRPr lang="fr-CA" dirty="0" smtClean="0"/>
          </a:p>
          <a:p>
            <a:r>
              <a:rPr lang="fr-CA" dirty="0" smtClean="0">
                <a:effectLst/>
              </a:rPr>
              <a:t> </a:t>
            </a:r>
          </a:p>
          <a:p>
            <a:r>
              <a:rPr lang="fr-CA" sz="1200" i="1" kern="1200" dirty="0" smtClean="0">
                <a:solidFill>
                  <a:schemeClr val="tx1"/>
                </a:solidFill>
                <a:effectLst/>
                <a:latin typeface="+mn-lt"/>
                <a:ea typeface="+mn-ea"/>
                <a:cs typeface="+mn-cs"/>
              </a:rPr>
              <a:t>QUE l’Assemblée nationale souligne le décès du regretté docteur Henry Morgentaler et salue la mémoire d’un grand homme, défenseur des droits des femmes jusqu’à la fin de sa vie; QU’elle reconnaisse sa contribution inestimable à l’atteinte d’une liberté fondamentale pour les femmes, celle de mettre au monde des enfants lorsqu’elles le veulent et quand elles le veulent; QU’elle remercie le docteur Morgentaler pour avoir mené avec courage et détermination ce grand combat social et politique; QU’elle offre ses condoléances à la famille et aux proches du docteur Morgentaler. </a:t>
            </a:r>
            <a:endParaRPr lang="fr-CA" dirty="0" smtClean="0">
              <a:effectLst/>
            </a:endParaRPr>
          </a:p>
          <a:p>
            <a:r>
              <a:rPr lang="fr-CA" dirty="0" smtClean="0"/>
              <a:t> </a:t>
            </a:r>
          </a:p>
          <a:p>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8</a:t>
            </a:fld>
            <a:endParaRPr lang="fr-CA"/>
          </a:p>
        </p:txBody>
      </p:sp>
    </p:spTree>
    <p:extLst>
      <p:ext uri="{BB962C8B-B14F-4D97-AF65-F5344CB8AC3E}">
        <p14:creationId xmlns:p14="http://schemas.microsoft.com/office/powerpoint/2010/main" val="3072269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9</a:t>
            </a:fld>
            <a:endParaRPr lang="fr-CA"/>
          </a:p>
        </p:txBody>
      </p:sp>
    </p:spTree>
    <p:extLst>
      <p:ext uri="{BB962C8B-B14F-4D97-AF65-F5344CB8AC3E}">
        <p14:creationId xmlns:p14="http://schemas.microsoft.com/office/powerpoint/2010/main" val="3742701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dirty="0" smtClean="0"/>
              <a:t>Le </a:t>
            </a:r>
            <a:r>
              <a:rPr lang="en-CA" dirty="0" err="1" smtClean="0"/>
              <a:t>délai</a:t>
            </a:r>
            <a:r>
              <a:rPr lang="en-CA" dirty="0" smtClean="0"/>
              <a:t> de </a:t>
            </a:r>
            <a:r>
              <a:rPr lang="en-CA" dirty="0" err="1" smtClean="0"/>
              <a:t>carence</a:t>
            </a:r>
            <a:r>
              <a:rPr lang="en-CA" dirty="0" smtClean="0"/>
              <a:t> </a:t>
            </a:r>
            <a:r>
              <a:rPr lang="en-CA" dirty="0" err="1" smtClean="0"/>
              <a:t>est</a:t>
            </a:r>
            <a:r>
              <a:rPr lang="en-CA" dirty="0" smtClean="0"/>
              <a:t> la </a:t>
            </a:r>
            <a:r>
              <a:rPr lang="en-CA" dirty="0" err="1" smtClean="0"/>
              <a:t>période</a:t>
            </a:r>
            <a:r>
              <a:rPr lang="en-CA" dirty="0" smtClean="0"/>
              <a:t> de </a:t>
            </a:r>
            <a:r>
              <a:rPr lang="en-CA" dirty="0" err="1" smtClean="0"/>
              <a:t>trois</a:t>
            </a:r>
            <a:r>
              <a:rPr lang="en-CA" dirty="0" smtClean="0"/>
              <a:t> </a:t>
            </a:r>
            <a:r>
              <a:rPr lang="en-CA" dirty="0" err="1" smtClean="0"/>
              <a:t>mois</a:t>
            </a:r>
            <a:r>
              <a:rPr lang="en-CA" dirty="0" smtClean="0"/>
              <a:t> pendant </a:t>
            </a:r>
            <a:r>
              <a:rPr lang="en-CA" baseline="0" dirty="0" err="1" smtClean="0"/>
              <a:t>laquelle</a:t>
            </a:r>
            <a:r>
              <a:rPr lang="en-CA" baseline="0" dirty="0" smtClean="0"/>
              <a:t> les </a:t>
            </a:r>
            <a:r>
              <a:rPr lang="en-CA" baseline="0" dirty="0" err="1" smtClean="0"/>
              <a:t>immigrant.e.s</a:t>
            </a:r>
            <a:r>
              <a:rPr lang="en-CA" baseline="0" dirty="0" smtClean="0"/>
              <a:t>  </a:t>
            </a:r>
            <a:r>
              <a:rPr lang="en-CA" baseline="0" dirty="0" err="1" smtClean="0"/>
              <a:t>reçues</a:t>
            </a:r>
            <a:r>
              <a:rPr lang="en-CA" baseline="0" dirty="0" smtClean="0"/>
              <a:t>, </a:t>
            </a:r>
            <a:r>
              <a:rPr lang="en-CA" baseline="0" dirty="0" err="1" smtClean="0"/>
              <a:t>lorsqu’ils</a:t>
            </a:r>
            <a:r>
              <a:rPr lang="en-CA" baseline="0" dirty="0" smtClean="0"/>
              <a:t> et </a:t>
            </a:r>
            <a:r>
              <a:rPr lang="en-CA" baseline="0" dirty="0" err="1" smtClean="0"/>
              <a:t>elles</a:t>
            </a:r>
            <a:r>
              <a:rPr lang="en-CA" baseline="0" dirty="0" smtClean="0"/>
              <a:t> </a:t>
            </a:r>
            <a:r>
              <a:rPr lang="en-CA" baseline="0" dirty="0" err="1" smtClean="0"/>
              <a:t>arrivent</a:t>
            </a:r>
            <a:r>
              <a:rPr lang="en-CA" baseline="0" dirty="0" smtClean="0"/>
              <a:t> au Québec ne </a:t>
            </a:r>
            <a:r>
              <a:rPr lang="en-CA" baseline="0" dirty="0" err="1" smtClean="0"/>
              <a:t>sont</a:t>
            </a:r>
            <a:r>
              <a:rPr lang="en-CA" baseline="0" dirty="0" smtClean="0"/>
              <a:t> pas </a:t>
            </a:r>
            <a:r>
              <a:rPr lang="en-CA" baseline="0" dirty="0" err="1" smtClean="0"/>
              <a:t>couvert.e.s</a:t>
            </a:r>
            <a:r>
              <a:rPr lang="en-CA" baseline="0" dirty="0" smtClean="0"/>
              <a:t> par </a:t>
            </a:r>
            <a:r>
              <a:rPr lang="en-CA" baseline="0" dirty="0" err="1" smtClean="0"/>
              <a:t>l’assurance</a:t>
            </a:r>
            <a:r>
              <a:rPr lang="en-CA" baseline="0" dirty="0" smtClean="0"/>
              <a:t> </a:t>
            </a:r>
            <a:r>
              <a:rPr lang="en-CA" baseline="0" dirty="0" err="1" smtClean="0"/>
              <a:t>maladie</a:t>
            </a:r>
            <a:r>
              <a:rPr lang="en-CA" baseline="0" dirty="0" smtClean="0"/>
              <a:t>. </a:t>
            </a:r>
            <a:r>
              <a:rPr lang="en-CA" baseline="0" dirty="0" err="1" smtClean="0"/>
              <a:t>Cette</a:t>
            </a:r>
            <a:r>
              <a:rPr lang="en-CA" baseline="0" dirty="0" smtClean="0"/>
              <a:t> </a:t>
            </a:r>
            <a:r>
              <a:rPr lang="en-CA" baseline="0" dirty="0" err="1" smtClean="0"/>
              <a:t>politique</a:t>
            </a:r>
            <a:r>
              <a:rPr lang="en-CA" baseline="0" dirty="0" smtClean="0"/>
              <a:t> vise à </a:t>
            </a:r>
            <a:r>
              <a:rPr lang="en-CA" baseline="0" dirty="0" err="1" smtClean="0"/>
              <a:t>éviter</a:t>
            </a:r>
            <a:r>
              <a:rPr lang="en-CA" baseline="0" dirty="0" smtClean="0"/>
              <a:t> un </a:t>
            </a:r>
            <a:r>
              <a:rPr lang="en-CA" baseline="0" dirty="0" err="1" smtClean="0"/>
              <a:t>soi</a:t>
            </a:r>
            <a:r>
              <a:rPr lang="en-CA" baseline="0" dirty="0" smtClean="0"/>
              <a:t> </a:t>
            </a:r>
            <a:r>
              <a:rPr lang="en-CA" baseline="0" dirty="0" err="1" smtClean="0"/>
              <a:t>disant</a:t>
            </a:r>
            <a:r>
              <a:rPr lang="en-CA" baseline="0" dirty="0" smtClean="0"/>
              <a:t> “</a:t>
            </a:r>
            <a:r>
              <a:rPr lang="en-CA" baseline="0" dirty="0" err="1" smtClean="0"/>
              <a:t>tourisme</a:t>
            </a:r>
            <a:r>
              <a:rPr lang="en-CA" baseline="0" dirty="0" smtClean="0"/>
              <a:t> medical”. </a:t>
            </a:r>
            <a:r>
              <a:rPr lang="en-CA" baseline="0" dirty="0" err="1" smtClean="0"/>
              <a:t>Dans</a:t>
            </a:r>
            <a:r>
              <a:rPr lang="en-CA" baseline="0" dirty="0" smtClean="0"/>
              <a:t> les </a:t>
            </a:r>
            <a:r>
              <a:rPr lang="en-CA" baseline="0" dirty="0" err="1" smtClean="0"/>
              <a:t>faits</a:t>
            </a:r>
            <a:r>
              <a:rPr lang="en-CA" baseline="0" dirty="0" smtClean="0"/>
              <a:t>, </a:t>
            </a:r>
            <a:r>
              <a:rPr lang="en-CA" baseline="0" dirty="0" err="1" smtClean="0"/>
              <a:t>cette</a:t>
            </a:r>
            <a:r>
              <a:rPr lang="en-CA" baseline="0" dirty="0" smtClean="0"/>
              <a:t> </a:t>
            </a:r>
            <a:r>
              <a:rPr lang="en-CA" baseline="0" dirty="0" err="1" smtClean="0"/>
              <a:t>mesure</a:t>
            </a:r>
            <a:r>
              <a:rPr lang="en-CA" baseline="0" dirty="0" smtClean="0"/>
              <a:t> a </a:t>
            </a:r>
            <a:r>
              <a:rPr lang="en-CA" baseline="0" dirty="0" err="1" smtClean="0"/>
              <a:t>été</a:t>
            </a:r>
            <a:r>
              <a:rPr lang="en-CA" baseline="0" dirty="0" smtClean="0"/>
              <a:t> </a:t>
            </a:r>
            <a:r>
              <a:rPr lang="en-CA" baseline="0" dirty="0" err="1" smtClean="0"/>
              <a:t>dénoncée</a:t>
            </a:r>
            <a:r>
              <a:rPr lang="en-CA" baseline="0" dirty="0" smtClean="0"/>
              <a:t> par La Commission des Droits de la </a:t>
            </a:r>
            <a:r>
              <a:rPr lang="en-CA" baseline="0" dirty="0" err="1" smtClean="0"/>
              <a:t>Personne</a:t>
            </a:r>
            <a:r>
              <a:rPr lang="en-CA" baseline="0" dirty="0" smtClean="0"/>
              <a:t> et des Droits de la </a:t>
            </a:r>
            <a:r>
              <a:rPr lang="en-CA" baseline="0" dirty="0" err="1" smtClean="0"/>
              <a:t>Jeunesse</a:t>
            </a:r>
            <a:r>
              <a:rPr lang="en-CA" baseline="0" dirty="0" smtClean="0"/>
              <a:t> en </a:t>
            </a:r>
            <a:r>
              <a:rPr lang="en-CA" baseline="0" dirty="0" err="1" smtClean="0"/>
              <a:t>mai</a:t>
            </a:r>
            <a:r>
              <a:rPr lang="en-CA" baseline="0" dirty="0" smtClean="0"/>
              <a:t> 2013 car </a:t>
            </a:r>
            <a:r>
              <a:rPr lang="en-CA" baseline="0" dirty="0" err="1" smtClean="0"/>
              <a:t>elle</a:t>
            </a:r>
            <a:r>
              <a:rPr lang="en-CA" baseline="0" dirty="0" smtClean="0"/>
              <a:t> </a:t>
            </a:r>
            <a:r>
              <a:rPr lang="en-CA" baseline="0" dirty="0" err="1" smtClean="0"/>
              <a:t>établit</a:t>
            </a:r>
            <a:r>
              <a:rPr lang="en-CA" baseline="0" dirty="0" smtClean="0"/>
              <a:t> </a:t>
            </a:r>
            <a:r>
              <a:rPr lang="en-CA" baseline="0" dirty="0" err="1" smtClean="0"/>
              <a:t>une</a:t>
            </a:r>
            <a:r>
              <a:rPr lang="en-CA" baseline="0" dirty="0" smtClean="0"/>
              <a:t> discrimination entre les </a:t>
            </a:r>
            <a:r>
              <a:rPr lang="en-CA" baseline="0" dirty="0" err="1" smtClean="0"/>
              <a:t>personnes</a:t>
            </a:r>
            <a:r>
              <a:rPr lang="en-CA" baseline="0" dirty="0" smtClean="0"/>
              <a:t> et </a:t>
            </a:r>
            <a:r>
              <a:rPr lang="en-CA" baseline="0" dirty="0" err="1" smtClean="0"/>
              <a:t>leur</a:t>
            </a:r>
            <a:r>
              <a:rPr lang="en-CA" baseline="0" dirty="0" smtClean="0"/>
              <a:t> </a:t>
            </a:r>
            <a:r>
              <a:rPr lang="en-CA" baseline="0" dirty="0" err="1" smtClean="0"/>
              <a:t>capacité</a:t>
            </a:r>
            <a:r>
              <a:rPr lang="en-CA" baseline="0" dirty="0" smtClean="0"/>
              <a:t> </a:t>
            </a:r>
            <a:r>
              <a:rPr lang="en-CA" baseline="0" dirty="0" err="1" smtClean="0"/>
              <a:t>d’accéder</a:t>
            </a:r>
            <a:r>
              <a:rPr lang="en-CA" baseline="0" dirty="0" smtClean="0"/>
              <a:t> aux </a:t>
            </a:r>
            <a:r>
              <a:rPr lang="en-CA" baseline="0" dirty="0" err="1" smtClean="0"/>
              <a:t>soins</a:t>
            </a:r>
            <a:r>
              <a:rPr lang="en-CA" baseline="0" dirty="0" smtClean="0"/>
              <a:t> </a:t>
            </a:r>
            <a:r>
              <a:rPr lang="en-CA" baseline="0" dirty="0" err="1" smtClean="0"/>
              <a:t>alors</a:t>
            </a:r>
            <a:r>
              <a:rPr lang="en-CA" baseline="0" dirty="0" smtClean="0"/>
              <a:t> </a:t>
            </a:r>
            <a:r>
              <a:rPr lang="en-CA" baseline="0" dirty="0" err="1" smtClean="0"/>
              <a:t>que</a:t>
            </a:r>
            <a:r>
              <a:rPr lang="en-CA" baseline="0" dirty="0" smtClean="0"/>
              <a:t> </a:t>
            </a:r>
            <a:r>
              <a:rPr lang="en-CA" baseline="0" dirty="0" err="1" smtClean="0"/>
              <a:t>leur</a:t>
            </a:r>
            <a:r>
              <a:rPr lang="en-CA" baseline="0" dirty="0" smtClean="0"/>
              <a:t> </a:t>
            </a:r>
            <a:r>
              <a:rPr lang="en-CA" baseline="0" dirty="0" err="1" smtClean="0"/>
              <a:t>statut</a:t>
            </a:r>
            <a:r>
              <a:rPr lang="en-CA" baseline="0" dirty="0" smtClean="0"/>
              <a:t> </a:t>
            </a:r>
            <a:r>
              <a:rPr lang="en-CA" baseline="0" dirty="0" err="1" smtClean="0"/>
              <a:t>migratoire</a:t>
            </a:r>
            <a:r>
              <a:rPr lang="en-CA" baseline="0" dirty="0" smtClean="0"/>
              <a:t> </a:t>
            </a:r>
            <a:r>
              <a:rPr lang="en-CA" baseline="0" dirty="0" err="1" smtClean="0"/>
              <a:t>est</a:t>
            </a:r>
            <a:r>
              <a:rPr lang="en-CA" baseline="0" dirty="0" smtClean="0"/>
              <a:t> en </a:t>
            </a:r>
            <a:r>
              <a:rPr lang="en-CA" baseline="0" dirty="0" err="1" smtClean="0"/>
              <a:t>règle</a:t>
            </a:r>
            <a:r>
              <a:rPr lang="en-CA" baseline="0" dirty="0" smtClean="0"/>
              <a:t>.</a:t>
            </a:r>
          </a:p>
          <a:p>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b="1" dirty="0" smtClean="0"/>
              <a:t>Personnes non admissibles au régime RAMQ:</a:t>
            </a:r>
          </a:p>
          <a:p>
            <a:r>
              <a:rPr lang="fr-CA" dirty="0" smtClean="0"/>
              <a:t>les étudiants et toute autre personne en séjour au Québec provenant d'une autre province canadienne. Les soins qu'ils reçoivent au Québec sont couverts par le régime de leur province d'origine;</a:t>
            </a:r>
          </a:p>
          <a:p>
            <a:r>
              <a:rPr lang="fr-CA" dirty="0" smtClean="0"/>
              <a:t>http://www.ramq.gouv.qc.ca/fr/immigrants-travailleurs-etudiants-etrangers/assurance-maladie/Pages/admissiblite.aspx</a:t>
            </a:r>
          </a:p>
          <a:p>
            <a:r>
              <a:rPr lang="en-CA" dirty="0" smtClean="0"/>
              <a:t>Il </a:t>
            </a:r>
            <a:r>
              <a:rPr lang="en-CA" dirty="0" err="1" smtClean="0"/>
              <a:t>faut</a:t>
            </a:r>
            <a:r>
              <a:rPr lang="en-CA" dirty="0" smtClean="0"/>
              <a:t> advancer les </a:t>
            </a:r>
            <a:r>
              <a:rPr lang="en-CA" dirty="0" err="1" smtClean="0"/>
              <a:t>couts</a:t>
            </a:r>
            <a:r>
              <a:rPr lang="en-CA" dirty="0" smtClean="0"/>
              <a:t> et </a:t>
            </a:r>
            <a:r>
              <a:rPr lang="en-CA" dirty="0" err="1" smtClean="0"/>
              <a:t>ensuite</a:t>
            </a:r>
            <a:r>
              <a:rPr lang="en-CA" dirty="0" smtClean="0"/>
              <a:t> faire </a:t>
            </a:r>
            <a:r>
              <a:rPr lang="en-CA" dirty="0" err="1" smtClean="0"/>
              <a:t>une</a:t>
            </a:r>
            <a:r>
              <a:rPr lang="en-CA" dirty="0" smtClean="0"/>
              <a:t> </a:t>
            </a:r>
            <a:r>
              <a:rPr lang="en-CA" dirty="0" err="1" smtClean="0"/>
              <a:t>demande</a:t>
            </a:r>
            <a:r>
              <a:rPr lang="en-CA" dirty="0" smtClean="0"/>
              <a:t> de </a:t>
            </a:r>
            <a:r>
              <a:rPr lang="en-CA" dirty="0" err="1" smtClean="0"/>
              <a:t>remboursement</a:t>
            </a:r>
            <a:r>
              <a:rPr lang="en-CA" dirty="0" smtClean="0"/>
              <a:t> à </a:t>
            </a:r>
            <a:r>
              <a:rPr lang="en-CA" dirty="0" err="1" smtClean="0"/>
              <a:t>sa</a:t>
            </a:r>
            <a:r>
              <a:rPr lang="en-CA" dirty="0" smtClean="0"/>
              <a:t> province </a:t>
            </a:r>
            <a:r>
              <a:rPr lang="en-CA" dirty="0" err="1" smtClean="0"/>
              <a:t>d’origine</a:t>
            </a:r>
            <a:endParaRPr lang="en-CA" dirty="0" smtClean="0"/>
          </a:p>
          <a:p>
            <a:endParaRPr lang="en-CA" dirty="0" smtClean="0"/>
          </a:p>
          <a:p>
            <a:r>
              <a:rPr lang="fr-CA" sz="1200" b="0" i="0" kern="1200" dirty="0" smtClean="0">
                <a:solidFill>
                  <a:schemeClr val="tx1"/>
                </a:solidFill>
                <a:effectLst/>
                <a:latin typeface="+mn-lt"/>
                <a:ea typeface="+mn-ea"/>
                <a:cs typeface="+mn-cs"/>
              </a:rPr>
              <a:t>Facturation hors province</a:t>
            </a:r>
          </a:p>
          <a:p>
            <a:r>
              <a:rPr lang="fr-CA" sz="1200" b="1" i="0" kern="1200" dirty="0" smtClean="0">
                <a:solidFill>
                  <a:schemeClr val="tx1"/>
                </a:solidFill>
                <a:effectLst/>
                <a:latin typeface="+mn-lt"/>
                <a:ea typeface="+mn-ea"/>
                <a:cs typeface="+mn-cs"/>
              </a:rPr>
              <a:t>Services rendus au Québec à des résidents des autres provinces ou territoires</a:t>
            </a:r>
          </a:p>
          <a:p>
            <a:r>
              <a:rPr lang="fr-CA" sz="1200" b="0" i="0" kern="1200" dirty="0" smtClean="0">
                <a:solidFill>
                  <a:schemeClr val="tx1"/>
                </a:solidFill>
                <a:effectLst/>
                <a:latin typeface="+mn-lt"/>
                <a:ea typeface="+mn-ea"/>
                <a:cs typeface="+mn-cs"/>
              </a:rPr>
              <a:t>Le professionnel a le choix de :</a:t>
            </a:r>
          </a:p>
          <a:p>
            <a:r>
              <a:rPr lang="fr-CA" sz="1200" b="0" i="0" kern="1200" dirty="0" smtClean="0">
                <a:solidFill>
                  <a:schemeClr val="tx1"/>
                </a:solidFill>
                <a:effectLst/>
                <a:latin typeface="+mn-lt"/>
                <a:ea typeface="+mn-ea"/>
                <a:cs typeface="+mn-cs"/>
              </a:rPr>
              <a:t>- Facturer le patient sans obligation de respecter le tarif du Québec. Il doit alors remettre un reçu détaillé au patient pour que celui-ci puisse se faire rembourser par sa province d’origine.</a:t>
            </a:r>
          </a:p>
          <a:p>
            <a:r>
              <a:rPr lang="fr-CA" sz="1200" b="0" i="0" kern="1200" dirty="0" smtClean="0">
                <a:solidFill>
                  <a:schemeClr val="tx1"/>
                </a:solidFill>
                <a:effectLst/>
                <a:latin typeface="+mn-lt"/>
                <a:ea typeface="+mn-ea"/>
                <a:cs typeface="+mn-cs"/>
              </a:rPr>
              <a:t>ou</a:t>
            </a:r>
          </a:p>
          <a:p>
            <a:r>
              <a:rPr lang="fr-CA" sz="1200" b="0" i="0" kern="1200" dirty="0" smtClean="0">
                <a:solidFill>
                  <a:schemeClr val="tx1"/>
                </a:solidFill>
                <a:effectLst/>
                <a:latin typeface="+mn-lt"/>
                <a:ea typeface="+mn-ea"/>
                <a:cs typeface="+mn-cs"/>
              </a:rPr>
              <a:t>- Facturer la province d’origine en utilisant le formulaire </a:t>
            </a:r>
            <a:r>
              <a:rPr lang="fr-CA" sz="1200" b="0" i="0" u="none" strike="noStrike" kern="1200" dirty="0" smtClean="0">
                <a:solidFill>
                  <a:schemeClr val="tx1"/>
                </a:solidFill>
                <a:effectLst/>
                <a:latin typeface="+mn-lt"/>
                <a:ea typeface="+mn-ea"/>
                <a:cs typeface="+mn-cs"/>
                <a:hlinkClick r:id="rId3"/>
              </a:rPr>
              <a:t>Réclamation hors province pour services médicaux (n</a:t>
            </a:r>
            <a:r>
              <a:rPr lang="fr-CA" sz="1200" b="0" i="0" u="none" strike="noStrike" kern="1200" baseline="30000" dirty="0" smtClean="0">
                <a:solidFill>
                  <a:schemeClr val="tx1"/>
                </a:solidFill>
                <a:effectLst/>
                <a:latin typeface="+mn-lt"/>
                <a:ea typeface="+mn-ea"/>
                <a:cs typeface="+mn-cs"/>
                <a:hlinkClick r:id="rId3"/>
              </a:rPr>
              <a:t>o</a:t>
            </a:r>
            <a:r>
              <a:rPr lang="fr-CA" sz="1200" b="0" i="0" u="none" strike="noStrike" kern="1200" dirty="0" smtClean="0">
                <a:solidFill>
                  <a:schemeClr val="tx1"/>
                </a:solidFill>
                <a:effectLst/>
                <a:latin typeface="+mn-lt"/>
                <a:ea typeface="+mn-ea"/>
                <a:cs typeface="+mn-cs"/>
                <a:hlinkClick r:id="rId3"/>
              </a:rPr>
              <a:t> 2688)</a:t>
            </a:r>
            <a:r>
              <a:rPr lang="fr-CA" sz="1200" b="0" i="0" kern="1200" dirty="0" smtClean="0">
                <a:solidFill>
                  <a:schemeClr val="tx1"/>
                </a:solidFill>
                <a:effectLst/>
                <a:latin typeface="+mn-lt"/>
                <a:ea typeface="+mn-ea"/>
                <a:cs typeface="+mn-cs"/>
              </a:rPr>
              <a:t>. Dans ce cas, le professionnel accepte d’être remboursé au tarif de l’autre province ou territoire si les honoraires réclamés sont plus élevés. Il est préférable d'utiliser les codes d'acte généralement utilisés au Québec mais il n'y a pas obligation de respecter les tarifs du Québec.</a:t>
            </a:r>
          </a:p>
          <a:p>
            <a:r>
              <a:rPr lang="fr-CA" sz="1200" b="0" i="0" kern="1200" dirty="0" smtClean="0">
                <a:solidFill>
                  <a:schemeClr val="tx1"/>
                </a:solidFill>
                <a:effectLst/>
                <a:latin typeface="+mn-lt"/>
                <a:ea typeface="+mn-ea"/>
                <a:cs typeface="+mn-cs"/>
              </a:rPr>
              <a:t>Pour obtenir plus de renseignements sur la facturation à d’autres provinces ou territoires, consultez la brochure </a:t>
            </a:r>
            <a:r>
              <a:rPr lang="fr-CA" sz="1200" b="0" i="0" u="none" strike="noStrike" kern="1200" dirty="0" smtClean="0">
                <a:solidFill>
                  <a:schemeClr val="tx1"/>
                </a:solidFill>
                <a:effectLst/>
                <a:latin typeface="+mn-lt"/>
                <a:ea typeface="+mn-ea"/>
                <a:cs typeface="+mn-cs"/>
                <a:hlinkClick r:id="rId4"/>
              </a:rPr>
              <a:t>Services médicaux rendus au Québec à des résidents d'autres provinces et des territoires</a:t>
            </a:r>
            <a:r>
              <a:rPr lang="fr-CA" sz="1200" b="0" i="0" kern="1200" dirty="0" smtClean="0">
                <a:solidFill>
                  <a:schemeClr val="tx1"/>
                </a:solidFill>
                <a:effectLst/>
                <a:latin typeface="+mn-lt"/>
                <a:ea typeface="+mn-ea"/>
                <a:cs typeface="+mn-cs"/>
              </a:rPr>
              <a:t>.</a:t>
            </a:r>
          </a:p>
          <a:p>
            <a:r>
              <a:rPr lang="fr-CA" dirty="0" smtClean="0"/>
              <a:t>http://www.ramq.gouv.qc.ca/fr/immigrants-travailleurs-etudiants-etrangers/assurance-maladie/Pages/admissiblite.aspx</a:t>
            </a:r>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10</a:t>
            </a:fld>
            <a:endParaRPr lang="fr-CA"/>
          </a:p>
        </p:txBody>
      </p:sp>
    </p:spTree>
    <p:extLst>
      <p:ext uri="{BB962C8B-B14F-4D97-AF65-F5344CB8AC3E}">
        <p14:creationId xmlns:p14="http://schemas.microsoft.com/office/powerpoint/2010/main" val="2507400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b="0" i="0" u="none" strike="noStrike" kern="1200" baseline="0" dirty="0" smtClean="0">
                <a:solidFill>
                  <a:schemeClr val="tx1"/>
                </a:solidFill>
                <a:latin typeface="+mn-lt"/>
                <a:ea typeface="+mn-ea"/>
                <a:cs typeface="+mn-cs"/>
              </a:rPr>
              <a:t>Au 1er décembre 2009, le Québec accueillait 30 593 étudiants étrangers6 dans ses établissements universitaires (CIC, 2011). </a:t>
            </a:r>
          </a:p>
          <a:p>
            <a:r>
              <a:rPr lang="fr-CA" sz="1200" b="0" i="0" u="none" strike="noStrike" kern="1200" baseline="0" dirty="0" smtClean="0">
                <a:solidFill>
                  <a:schemeClr val="tx1"/>
                </a:solidFill>
                <a:latin typeface="+mn-lt"/>
                <a:ea typeface="+mn-ea"/>
                <a:cs typeface="+mn-cs"/>
              </a:rPr>
              <a:t>« Les étudiants étrangers sont les résidents temporaires entrés au Canada principalement afin d’y étudier et ayant obtenu un permis d’études (avec ou non d’autres types de permis). Depuis l’entrée en vigueur de la LIPR, la personne inscrite à un programme d’études d’une durée égale ou inférieure à six mois n’a pas besoin de permis d’études. Sont exclus du groupe des étudiants étrangers les résidents temporaires dont la venue au Canada s’explique principalement par des motifs autres que les études, mais qui pourraient avoir aussi obtenu un permis d’études. » (CIC, 2009) </a:t>
            </a:r>
          </a:p>
          <a:p>
            <a:r>
              <a:rPr lang="en-CA" sz="1200" b="0" i="0" u="none" strike="noStrike" kern="1200" baseline="0" dirty="0" smtClean="0">
                <a:solidFill>
                  <a:schemeClr val="tx1"/>
                </a:solidFill>
                <a:latin typeface="+mn-lt"/>
                <a:ea typeface="+mn-ea"/>
                <a:cs typeface="+mn-cs"/>
              </a:rPr>
              <a:t>Source: </a:t>
            </a:r>
            <a:r>
              <a:rPr lang="fr-CA" sz="1200" b="1" i="0" u="none" strike="noStrike" kern="1200" baseline="0" dirty="0" smtClean="0">
                <a:solidFill>
                  <a:schemeClr val="tx1"/>
                </a:solidFill>
                <a:latin typeface="+mn-lt"/>
                <a:ea typeface="+mn-ea"/>
                <a:cs typeface="+mn-cs"/>
              </a:rPr>
              <a:t>Les étudiants internationaux au Québec : état des lieux, impacts économiques et politiques publiques </a:t>
            </a:r>
            <a:endParaRPr lang="fr-CA" sz="1200" b="0" i="0" u="none" strike="noStrike" kern="1200" baseline="0" dirty="0" smtClean="0">
              <a:solidFill>
                <a:schemeClr val="tx1"/>
              </a:solidFill>
              <a:latin typeface="+mn-lt"/>
              <a:ea typeface="+mn-ea"/>
              <a:cs typeface="+mn-cs"/>
            </a:endParaRPr>
          </a:p>
          <a:p>
            <a:r>
              <a:rPr lang="fr-CA" sz="1200" b="0" i="1" u="none" strike="noStrike" kern="1200" baseline="0" dirty="0" smtClean="0">
                <a:solidFill>
                  <a:schemeClr val="tx1"/>
                </a:solidFill>
                <a:latin typeface="+mn-lt"/>
                <a:ea typeface="+mn-ea"/>
                <a:cs typeface="+mn-cs"/>
              </a:rPr>
              <a:t>Joëlle Chatel-</a:t>
            </a:r>
            <a:r>
              <a:rPr lang="fr-CA" sz="1200" b="0" i="1" u="none" strike="noStrike" kern="1200" baseline="0" dirty="0" err="1" smtClean="0">
                <a:solidFill>
                  <a:schemeClr val="tx1"/>
                </a:solidFill>
                <a:latin typeface="+mn-lt"/>
                <a:ea typeface="+mn-ea"/>
                <a:cs typeface="+mn-cs"/>
              </a:rPr>
              <a:t>DeRepentigny</a:t>
            </a:r>
            <a:r>
              <a:rPr lang="fr-CA" sz="1200" b="0" i="1" u="none" strike="noStrike" kern="1200" baseline="0" dirty="0" smtClean="0">
                <a:solidFill>
                  <a:schemeClr val="tx1"/>
                </a:solidFill>
                <a:latin typeface="+mn-lt"/>
                <a:ea typeface="+mn-ea"/>
                <a:cs typeface="+mn-cs"/>
              </a:rPr>
              <a:t>, Claude </a:t>
            </a:r>
            <a:r>
              <a:rPr lang="fr-CA" sz="1200" b="0" i="1" u="none" strike="noStrike" kern="1200" baseline="0" dirty="0" err="1" smtClean="0">
                <a:solidFill>
                  <a:schemeClr val="tx1"/>
                </a:solidFill>
                <a:latin typeface="+mn-lt"/>
                <a:ea typeface="+mn-ea"/>
                <a:cs typeface="+mn-cs"/>
              </a:rPr>
              <a:t>Montmarquette</a:t>
            </a:r>
            <a:r>
              <a:rPr lang="fr-CA" sz="1200" b="0" i="1" u="none" strike="noStrike" kern="1200" baseline="0" dirty="0" smtClean="0">
                <a:solidFill>
                  <a:schemeClr val="tx1"/>
                </a:solidFill>
                <a:latin typeface="+mn-lt"/>
                <a:ea typeface="+mn-ea"/>
                <a:cs typeface="+mn-cs"/>
              </a:rPr>
              <a:t>, François Vaillancourt , 2011</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941B3FED-104B-4F27-94A2-5A5D820E0EE3}" type="slidenum">
              <a:rPr lang="fr-CA" smtClean="0"/>
              <a:t>11</a:t>
            </a:fld>
            <a:endParaRPr lang="fr-CA"/>
          </a:p>
        </p:txBody>
      </p:sp>
    </p:spTree>
    <p:extLst>
      <p:ext uri="{BB962C8B-B14F-4D97-AF65-F5344CB8AC3E}">
        <p14:creationId xmlns:p14="http://schemas.microsoft.com/office/powerpoint/2010/main" val="1794080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91A4666F-35AB-417F-A990-D8F5A6EB4762}" type="datetimeFigureOut">
              <a:rPr lang="fr-CA" smtClean="0"/>
              <a:t>2014-03-25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272264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91A4666F-35AB-417F-A990-D8F5A6EB4762}" type="datetimeFigureOut">
              <a:rPr lang="fr-CA" smtClean="0"/>
              <a:t>2014-03-25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1013747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91A4666F-35AB-417F-A990-D8F5A6EB4762}" type="datetimeFigureOut">
              <a:rPr lang="fr-CA" smtClean="0"/>
              <a:t>2014-03-25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304642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91A4666F-35AB-417F-A990-D8F5A6EB4762}" type="datetimeFigureOut">
              <a:rPr lang="fr-CA" smtClean="0"/>
              <a:t>2014-03-25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200945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1A4666F-35AB-417F-A990-D8F5A6EB4762}" type="datetimeFigureOut">
              <a:rPr lang="fr-CA" smtClean="0"/>
              <a:t>2014-03-25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202857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91A4666F-35AB-417F-A990-D8F5A6EB4762}" type="datetimeFigureOut">
              <a:rPr lang="fr-CA" smtClean="0"/>
              <a:t>2014-03-25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157219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91A4666F-35AB-417F-A990-D8F5A6EB4762}" type="datetimeFigureOut">
              <a:rPr lang="fr-CA" smtClean="0"/>
              <a:t>2014-03-25</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326705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91A4666F-35AB-417F-A990-D8F5A6EB4762}" type="datetimeFigureOut">
              <a:rPr lang="fr-CA" smtClean="0"/>
              <a:t>2014-03-25</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127725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A4666F-35AB-417F-A990-D8F5A6EB4762}" type="datetimeFigureOut">
              <a:rPr lang="fr-CA" smtClean="0"/>
              <a:t>2014-03-25</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26968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1A4666F-35AB-417F-A990-D8F5A6EB4762}" type="datetimeFigureOut">
              <a:rPr lang="fr-CA" smtClean="0"/>
              <a:t>2014-03-25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388775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1A4666F-35AB-417F-A990-D8F5A6EB4762}" type="datetimeFigureOut">
              <a:rPr lang="fr-CA" smtClean="0"/>
              <a:t>2014-03-25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CEB0805-7DBB-47E4-86B1-F413BF4B6E51}" type="slidenum">
              <a:rPr lang="fr-CA" smtClean="0"/>
              <a:t>‹N°›</a:t>
            </a:fld>
            <a:endParaRPr lang="fr-CA"/>
          </a:p>
        </p:txBody>
      </p:sp>
    </p:spTree>
    <p:extLst>
      <p:ext uri="{BB962C8B-B14F-4D97-AF65-F5344CB8AC3E}">
        <p14:creationId xmlns:p14="http://schemas.microsoft.com/office/powerpoint/2010/main" val="309101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4666F-35AB-417F-A990-D8F5A6EB4762}" type="datetimeFigureOut">
              <a:rPr lang="fr-CA" smtClean="0"/>
              <a:t>2014-03-25</a:t>
            </a:fld>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B0805-7DBB-47E4-86B1-F413BF4B6E51}" type="slidenum">
              <a:rPr lang="fr-CA" smtClean="0"/>
              <a:t>‹N°›</a:t>
            </a:fld>
            <a:endParaRPr lang="fr-CA"/>
          </a:p>
        </p:txBody>
      </p:sp>
    </p:spTree>
    <p:extLst>
      <p:ext uri="{BB962C8B-B14F-4D97-AF65-F5344CB8AC3E}">
        <p14:creationId xmlns:p14="http://schemas.microsoft.com/office/powerpoint/2010/main" val="232744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babord.org/spip.php?article19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892300"/>
            <a:ext cx="9144000" cy="2239963"/>
          </a:xfrm>
          <a:noFill/>
        </p:spPr>
        <p:txBody>
          <a:bodyPr>
            <a:normAutofit fontScale="90000"/>
          </a:bodyPr>
          <a:lstStyle/>
          <a:p>
            <a:r>
              <a:rPr lang="en-CA" dirty="0" smtClean="0"/>
              <a:t/>
            </a:r>
            <a:br>
              <a:rPr lang="en-CA" dirty="0" smtClean="0"/>
            </a:br>
            <a:r>
              <a:rPr lang="en-CA" sz="6700" b="1" dirty="0" err="1" smtClean="0">
                <a:solidFill>
                  <a:schemeClr val="bg1"/>
                </a:solidFill>
              </a:rPr>
              <a:t>L’avortement</a:t>
            </a:r>
            <a:r>
              <a:rPr lang="en-CA" sz="6700" b="1" dirty="0" smtClean="0">
                <a:solidFill>
                  <a:schemeClr val="bg1"/>
                </a:solidFill>
              </a:rPr>
              <a:t> au </a:t>
            </a:r>
            <a:r>
              <a:rPr lang="en-CA" sz="6700" b="1" dirty="0">
                <a:solidFill>
                  <a:schemeClr val="bg1"/>
                </a:solidFill>
              </a:rPr>
              <a:t>Québec</a:t>
            </a:r>
            <a:br>
              <a:rPr lang="en-CA" sz="6700" b="1" dirty="0">
                <a:solidFill>
                  <a:schemeClr val="bg1"/>
                </a:solidFill>
              </a:rPr>
            </a:br>
            <a:r>
              <a:rPr lang="en-CA" sz="4400" b="1" dirty="0" err="1">
                <a:solidFill>
                  <a:schemeClr val="bg1"/>
                </a:solidFill>
              </a:rPr>
              <a:t>Accès</a:t>
            </a:r>
            <a:r>
              <a:rPr lang="en-CA" sz="4400" b="1" dirty="0">
                <a:solidFill>
                  <a:schemeClr val="bg1"/>
                </a:solidFill>
              </a:rPr>
              <a:t> pour les </a:t>
            </a:r>
            <a:r>
              <a:rPr lang="en-CA" sz="4400" b="1" dirty="0" err="1">
                <a:solidFill>
                  <a:schemeClr val="bg1"/>
                </a:solidFill>
              </a:rPr>
              <a:t>étudiantes</a:t>
            </a:r>
            <a:r>
              <a:rPr lang="en-CA" sz="4400" b="1" dirty="0">
                <a:solidFill>
                  <a:schemeClr val="bg1"/>
                </a:solidFill>
              </a:rPr>
              <a:t> </a:t>
            </a:r>
            <a:r>
              <a:rPr lang="en-CA" sz="4400" b="1" dirty="0" err="1">
                <a:solidFill>
                  <a:schemeClr val="bg1"/>
                </a:solidFill>
              </a:rPr>
              <a:t>étrangères</a:t>
            </a:r>
            <a:r>
              <a:rPr lang="fr-CA" sz="3600" dirty="0"/>
              <a:t/>
            </a:r>
            <a:br>
              <a:rPr lang="fr-CA" sz="3600" dirty="0"/>
            </a:br>
            <a:endParaRPr lang="fr-CA" sz="36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4162" y="5538542"/>
            <a:ext cx="963676" cy="1146230"/>
          </a:xfrm>
          <a:prstGeom prst="rect">
            <a:avLst/>
          </a:prstGeom>
        </p:spPr>
      </p:pic>
    </p:spTree>
    <p:extLst>
      <p:ext uri="{BB962C8B-B14F-4D97-AF65-F5344CB8AC3E}">
        <p14:creationId xmlns:p14="http://schemas.microsoft.com/office/powerpoint/2010/main" val="4186905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3" name="Titre 2"/>
          <p:cNvSpPr>
            <a:spLocks noGrp="1"/>
          </p:cNvSpPr>
          <p:nvPr>
            <p:ph type="title"/>
          </p:nvPr>
        </p:nvSpPr>
        <p:spPr>
          <a:xfrm>
            <a:off x="793379" y="338231"/>
            <a:ext cx="10515600" cy="1325563"/>
          </a:xfrm>
        </p:spPr>
        <p:txBody>
          <a:bodyPr/>
          <a:lstStyle/>
          <a:p>
            <a:r>
              <a:rPr lang="en-CA" b="1" dirty="0" err="1" smtClean="0">
                <a:solidFill>
                  <a:schemeClr val="bg1"/>
                </a:solidFill>
              </a:rPr>
              <a:t>L’accès</a:t>
            </a:r>
            <a:r>
              <a:rPr lang="en-CA" b="1" dirty="0" smtClean="0">
                <a:solidFill>
                  <a:schemeClr val="bg1"/>
                </a:solidFill>
              </a:rPr>
              <a:t> pour </a:t>
            </a:r>
            <a:r>
              <a:rPr lang="en-CA" b="1" dirty="0" err="1" smtClean="0">
                <a:solidFill>
                  <a:schemeClr val="bg1"/>
                </a:solidFill>
              </a:rPr>
              <a:t>toutes</a:t>
            </a:r>
            <a:r>
              <a:rPr lang="en-CA" b="1" dirty="0" smtClean="0">
                <a:solidFill>
                  <a:schemeClr val="bg1"/>
                </a:solidFill>
              </a:rPr>
              <a:t>? </a:t>
            </a:r>
            <a:endParaRPr lang="fr-CA" b="1" dirty="0">
              <a:solidFill>
                <a:schemeClr val="bg1"/>
              </a:solidFill>
            </a:endParaRPr>
          </a:p>
        </p:txBody>
      </p:sp>
      <p:sp>
        <p:nvSpPr>
          <p:cNvPr id="4" name="Espace réservé du contenu 3"/>
          <p:cNvSpPr>
            <a:spLocks noGrp="1"/>
          </p:cNvSpPr>
          <p:nvPr>
            <p:ph idx="1"/>
          </p:nvPr>
        </p:nvSpPr>
        <p:spPr>
          <a:xfrm>
            <a:off x="1075766" y="1990165"/>
            <a:ext cx="10278034" cy="4186798"/>
          </a:xfrm>
        </p:spPr>
        <p:txBody>
          <a:bodyPr>
            <a:normAutofit/>
          </a:bodyPr>
          <a:lstStyle/>
          <a:p>
            <a:pPr marL="0" indent="0">
              <a:buNone/>
            </a:pPr>
            <a:r>
              <a:rPr lang="en-CA" dirty="0" smtClean="0">
                <a:solidFill>
                  <a:schemeClr val="bg1"/>
                </a:solidFill>
              </a:rPr>
              <a:t>Au Québec, </a:t>
            </a:r>
            <a:r>
              <a:rPr lang="en-CA" dirty="0" err="1" smtClean="0">
                <a:solidFill>
                  <a:schemeClr val="bg1"/>
                </a:solidFill>
              </a:rPr>
              <a:t>l’avortement</a:t>
            </a:r>
            <a:r>
              <a:rPr lang="en-CA" dirty="0" smtClean="0">
                <a:solidFill>
                  <a:schemeClr val="bg1"/>
                </a:solidFill>
              </a:rPr>
              <a:t> </a:t>
            </a:r>
            <a:r>
              <a:rPr lang="en-CA" dirty="0" err="1">
                <a:solidFill>
                  <a:schemeClr val="bg1"/>
                </a:solidFill>
              </a:rPr>
              <a:t>est</a:t>
            </a:r>
            <a:r>
              <a:rPr lang="en-CA" dirty="0">
                <a:solidFill>
                  <a:schemeClr val="bg1"/>
                </a:solidFill>
              </a:rPr>
              <a:t> </a:t>
            </a:r>
            <a:r>
              <a:rPr lang="en-CA" dirty="0" err="1">
                <a:solidFill>
                  <a:schemeClr val="bg1"/>
                </a:solidFill>
              </a:rPr>
              <a:t>gratuit</a:t>
            </a:r>
            <a:r>
              <a:rPr lang="en-CA" dirty="0" smtClean="0">
                <a:solidFill>
                  <a:schemeClr val="bg1"/>
                </a:solidFill>
              </a:rPr>
              <a:t> pour</a:t>
            </a:r>
          </a:p>
          <a:p>
            <a:pPr lvl="1"/>
            <a:r>
              <a:rPr lang="en-CA" dirty="0" smtClean="0">
                <a:solidFill>
                  <a:schemeClr val="bg1"/>
                </a:solidFill>
              </a:rPr>
              <a:t>les </a:t>
            </a:r>
            <a:r>
              <a:rPr lang="en-CA" dirty="0">
                <a:solidFill>
                  <a:schemeClr val="bg1"/>
                </a:solidFill>
              </a:rPr>
              <a:t>femmes qui </a:t>
            </a:r>
            <a:r>
              <a:rPr lang="en-CA" dirty="0" err="1">
                <a:solidFill>
                  <a:schemeClr val="bg1"/>
                </a:solidFill>
              </a:rPr>
              <a:t>sont</a:t>
            </a:r>
            <a:r>
              <a:rPr lang="en-CA" dirty="0">
                <a:solidFill>
                  <a:schemeClr val="bg1"/>
                </a:solidFill>
              </a:rPr>
              <a:t> </a:t>
            </a:r>
            <a:r>
              <a:rPr lang="en-CA" dirty="0" err="1">
                <a:solidFill>
                  <a:schemeClr val="bg1"/>
                </a:solidFill>
              </a:rPr>
              <a:t>couvertes</a:t>
            </a:r>
            <a:r>
              <a:rPr lang="en-CA" dirty="0">
                <a:solidFill>
                  <a:schemeClr val="bg1"/>
                </a:solidFill>
              </a:rPr>
              <a:t> par </a:t>
            </a:r>
            <a:r>
              <a:rPr lang="en-CA" dirty="0" err="1">
                <a:solidFill>
                  <a:schemeClr val="bg1"/>
                </a:solidFill>
              </a:rPr>
              <a:t>l’assurance</a:t>
            </a:r>
            <a:r>
              <a:rPr lang="en-CA" dirty="0">
                <a:solidFill>
                  <a:schemeClr val="bg1"/>
                </a:solidFill>
              </a:rPr>
              <a:t> </a:t>
            </a:r>
            <a:r>
              <a:rPr lang="en-CA" dirty="0" err="1">
                <a:solidFill>
                  <a:schemeClr val="bg1"/>
                </a:solidFill>
              </a:rPr>
              <a:t>maladie</a:t>
            </a:r>
            <a:r>
              <a:rPr lang="en-CA" dirty="0">
                <a:solidFill>
                  <a:schemeClr val="bg1"/>
                </a:solidFill>
              </a:rPr>
              <a:t> (carte Soleil</a:t>
            </a:r>
            <a:r>
              <a:rPr lang="en-CA" dirty="0" smtClean="0">
                <a:solidFill>
                  <a:schemeClr val="bg1"/>
                </a:solidFill>
              </a:rPr>
              <a:t>)</a:t>
            </a:r>
          </a:p>
          <a:p>
            <a:pPr lvl="1"/>
            <a:r>
              <a:rPr lang="en-CA" dirty="0" smtClean="0">
                <a:solidFill>
                  <a:schemeClr val="bg1"/>
                </a:solidFill>
              </a:rPr>
              <a:t>les </a:t>
            </a:r>
            <a:r>
              <a:rPr lang="en-CA" dirty="0" err="1">
                <a:solidFill>
                  <a:schemeClr val="bg1"/>
                </a:solidFill>
              </a:rPr>
              <a:t>immigrantes</a:t>
            </a:r>
            <a:r>
              <a:rPr lang="en-CA" dirty="0">
                <a:solidFill>
                  <a:schemeClr val="bg1"/>
                </a:solidFill>
              </a:rPr>
              <a:t> </a:t>
            </a:r>
            <a:r>
              <a:rPr lang="en-CA" dirty="0" err="1">
                <a:solidFill>
                  <a:schemeClr val="bg1"/>
                </a:solidFill>
              </a:rPr>
              <a:t>reçues</a:t>
            </a:r>
            <a:r>
              <a:rPr lang="en-CA" dirty="0">
                <a:solidFill>
                  <a:schemeClr val="bg1"/>
                </a:solidFill>
              </a:rPr>
              <a:t> en </a:t>
            </a:r>
            <a:r>
              <a:rPr lang="en-CA" dirty="0" err="1">
                <a:solidFill>
                  <a:schemeClr val="bg1"/>
                </a:solidFill>
              </a:rPr>
              <a:t>délai</a:t>
            </a:r>
            <a:r>
              <a:rPr lang="en-CA" dirty="0">
                <a:solidFill>
                  <a:schemeClr val="bg1"/>
                </a:solidFill>
              </a:rPr>
              <a:t> de </a:t>
            </a:r>
            <a:r>
              <a:rPr lang="en-CA" dirty="0" err="1">
                <a:solidFill>
                  <a:schemeClr val="bg1"/>
                </a:solidFill>
              </a:rPr>
              <a:t>carence</a:t>
            </a:r>
            <a:r>
              <a:rPr lang="en-CA" dirty="0">
                <a:solidFill>
                  <a:schemeClr val="bg1"/>
                </a:solidFill>
              </a:rPr>
              <a:t> </a:t>
            </a:r>
            <a:endParaRPr lang="en-CA" dirty="0" smtClean="0">
              <a:solidFill>
                <a:schemeClr val="bg1"/>
              </a:solidFill>
            </a:endParaRPr>
          </a:p>
          <a:p>
            <a:pPr lvl="1"/>
            <a:r>
              <a:rPr lang="en-CA" dirty="0" smtClean="0">
                <a:solidFill>
                  <a:schemeClr val="bg1"/>
                </a:solidFill>
              </a:rPr>
              <a:t>les </a:t>
            </a:r>
            <a:r>
              <a:rPr lang="en-CA" dirty="0" err="1">
                <a:solidFill>
                  <a:schemeClr val="bg1"/>
                </a:solidFill>
              </a:rPr>
              <a:t>réfugiées</a:t>
            </a:r>
            <a:r>
              <a:rPr lang="en-CA" dirty="0">
                <a:solidFill>
                  <a:schemeClr val="bg1"/>
                </a:solidFill>
              </a:rPr>
              <a:t> et </a:t>
            </a:r>
            <a:r>
              <a:rPr lang="en-CA" dirty="0" err="1">
                <a:solidFill>
                  <a:schemeClr val="bg1"/>
                </a:solidFill>
              </a:rPr>
              <a:t>demandeuses</a:t>
            </a:r>
            <a:r>
              <a:rPr lang="en-CA" dirty="0">
                <a:solidFill>
                  <a:schemeClr val="bg1"/>
                </a:solidFill>
              </a:rPr>
              <a:t> </a:t>
            </a:r>
            <a:r>
              <a:rPr lang="en-CA" dirty="0" err="1">
                <a:solidFill>
                  <a:schemeClr val="bg1"/>
                </a:solidFill>
              </a:rPr>
              <a:t>d’asile</a:t>
            </a:r>
            <a:r>
              <a:rPr lang="en-CA" dirty="0">
                <a:solidFill>
                  <a:schemeClr val="bg1"/>
                </a:solidFill>
              </a:rPr>
              <a:t>. </a:t>
            </a:r>
            <a:endParaRPr lang="en-CA" dirty="0" smtClean="0">
              <a:solidFill>
                <a:schemeClr val="bg1"/>
              </a:solidFill>
            </a:endParaRPr>
          </a:p>
          <a:p>
            <a:pPr marL="0" indent="0">
              <a:buNone/>
            </a:pPr>
            <a:r>
              <a:rPr lang="en-CA" dirty="0" smtClean="0">
                <a:solidFill>
                  <a:schemeClr val="bg1"/>
                </a:solidFill>
              </a:rPr>
              <a:t>MAIS </a:t>
            </a:r>
            <a:r>
              <a:rPr lang="en-CA" dirty="0" err="1">
                <a:solidFill>
                  <a:schemeClr val="bg1"/>
                </a:solidFill>
              </a:rPr>
              <a:t>il</a:t>
            </a:r>
            <a:r>
              <a:rPr lang="en-CA" dirty="0">
                <a:solidFill>
                  <a:schemeClr val="bg1"/>
                </a:solidFill>
              </a:rPr>
              <a:t> </a:t>
            </a:r>
            <a:r>
              <a:rPr lang="en-CA" dirty="0" err="1">
                <a:solidFill>
                  <a:schemeClr val="bg1"/>
                </a:solidFill>
              </a:rPr>
              <a:t>est</a:t>
            </a:r>
            <a:r>
              <a:rPr lang="en-CA" dirty="0">
                <a:solidFill>
                  <a:schemeClr val="bg1"/>
                </a:solidFill>
              </a:rPr>
              <a:t> </a:t>
            </a:r>
            <a:r>
              <a:rPr lang="en-CA" dirty="0" err="1">
                <a:solidFill>
                  <a:schemeClr val="bg1"/>
                </a:solidFill>
              </a:rPr>
              <a:t>payant</a:t>
            </a:r>
            <a:r>
              <a:rPr lang="en-CA" dirty="0">
                <a:solidFill>
                  <a:schemeClr val="bg1"/>
                </a:solidFill>
              </a:rPr>
              <a:t> pour </a:t>
            </a:r>
            <a:endParaRPr lang="en-CA" dirty="0" smtClean="0">
              <a:solidFill>
                <a:schemeClr val="bg1"/>
              </a:solidFill>
            </a:endParaRPr>
          </a:p>
          <a:p>
            <a:pPr lvl="1"/>
            <a:r>
              <a:rPr lang="en-CA" dirty="0" smtClean="0">
                <a:solidFill>
                  <a:schemeClr val="bg1"/>
                </a:solidFill>
              </a:rPr>
              <a:t>les </a:t>
            </a:r>
            <a:r>
              <a:rPr lang="en-CA" dirty="0">
                <a:solidFill>
                  <a:schemeClr val="bg1"/>
                </a:solidFill>
              </a:rPr>
              <a:t>femmes sans </a:t>
            </a:r>
            <a:r>
              <a:rPr lang="en-CA" dirty="0" err="1">
                <a:solidFill>
                  <a:schemeClr val="bg1"/>
                </a:solidFill>
              </a:rPr>
              <a:t>statut</a:t>
            </a:r>
            <a:r>
              <a:rPr lang="en-CA" dirty="0">
                <a:solidFill>
                  <a:schemeClr val="bg1"/>
                </a:solidFill>
              </a:rPr>
              <a:t>, </a:t>
            </a:r>
            <a:endParaRPr lang="en-CA" dirty="0" smtClean="0">
              <a:solidFill>
                <a:schemeClr val="bg1"/>
              </a:solidFill>
            </a:endParaRPr>
          </a:p>
          <a:p>
            <a:pPr lvl="1"/>
            <a:r>
              <a:rPr lang="en-CA" dirty="0" smtClean="0">
                <a:solidFill>
                  <a:schemeClr val="bg1"/>
                </a:solidFill>
              </a:rPr>
              <a:t>les </a:t>
            </a:r>
            <a:r>
              <a:rPr lang="en-CA" dirty="0">
                <a:solidFill>
                  <a:schemeClr val="bg1"/>
                </a:solidFill>
              </a:rPr>
              <a:t>femmes qui </a:t>
            </a:r>
            <a:r>
              <a:rPr lang="en-CA" dirty="0" err="1">
                <a:solidFill>
                  <a:schemeClr val="bg1"/>
                </a:solidFill>
              </a:rPr>
              <a:t>ont</a:t>
            </a:r>
            <a:r>
              <a:rPr lang="en-CA" dirty="0">
                <a:solidFill>
                  <a:schemeClr val="bg1"/>
                </a:solidFill>
              </a:rPr>
              <a:t> </a:t>
            </a:r>
            <a:r>
              <a:rPr lang="en-CA" dirty="0" err="1">
                <a:solidFill>
                  <a:schemeClr val="bg1"/>
                </a:solidFill>
              </a:rPr>
              <a:t>perdu</a:t>
            </a:r>
            <a:r>
              <a:rPr lang="en-CA" dirty="0">
                <a:solidFill>
                  <a:schemeClr val="bg1"/>
                </a:solidFill>
              </a:rPr>
              <a:t> </a:t>
            </a:r>
            <a:r>
              <a:rPr lang="en-CA" dirty="0" err="1">
                <a:solidFill>
                  <a:schemeClr val="bg1"/>
                </a:solidFill>
              </a:rPr>
              <a:t>ou</a:t>
            </a:r>
            <a:r>
              <a:rPr lang="en-CA" dirty="0">
                <a:solidFill>
                  <a:schemeClr val="bg1"/>
                </a:solidFill>
              </a:rPr>
              <a:t> pas </a:t>
            </a:r>
            <a:r>
              <a:rPr lang="en-CA" dirty="0" err="1">
                <a:solidFill>
                  <a:schemeClr val="bg1"/>
                </a:solidFill>
              </a:rPr>
              <a:t>renouvellé</a:t>
            </a:r>
            <a:r>
              <a:rPr lang="en-CA" dirty="0">
                <a:solidFill>
                  <a:schemeClr val="bg1"/>
                </a:solidFill>
              </a:rPr>
              <a:t> </a:t>
            </a:r>
            <a:r>
              <a:rPr lang="en-CA" dirty="0" err="1">
                <a:solidFill>
                  <a:schemeClr val="bg1"/>
                </a:solidFill>
              </a:rPr>
              <a:t>leur</a:t>
            </a:r>
            <a:r>
              <a:rPr lang="en-CA" dirty="0">
                <a:solidFill>
                  <a:schemeClr val="bg1"/>
                </a:solidFill>
              </a:rPr>
              <a:t> carte </a:t>
            </a:r>
            <a:r>
              <a:rPr lang="en-CA" dirty="0" err="1">
                <a:solidFill>
                  <a:schemeClr val="bg1"/>
                </a:solidFill>
              </a:rPr>
              <a:t>d’assurance</a:t>
            </a:r>
            <a:r>
              <a:rPr lang="en-CA" dirty="0">
                <a:solidFill>
                  <a:schemeClr val="bg1"/>
                </a:solidFill>
              </a:rPr>
              <a:t> </a:t>
            </a:r>
            <a:r>
              <a:rPr lang="en-CA" dirty="0" err="1" smtClean="0">
                <a:solidFill>
                  <a:schemeClr val="bg1"/>
                </a:solidFill>
              </a:rPr>
              <a:t>maladie</a:t>
            </a:r>
            <a:endParaRPr lang="en-CA" dirty="0" smtClean="0">
              <a:solidFill>
                <a:schemeClr val="bg1"/>
              </a:solidFill>
            </a:endParaRPr>
          </a:p>
          <a:p>
            <a:pPr lvl="1"/>
            <a:r>
              <a:rPr lang="en-CA" dirty="0" smtClean="0">
                <a:solidFill>
                  <a:schemeClr val="bg1"/>
                </a:solidFill>
              </a:rPr>
              <a:t>les </a:t>
            </a:r>
            <a:r>
              <a:rPr lang="en-CA" dirty="0" err="1">
                <a:solidFill>
                  <a:schemeClr val="bg1"/>
                </a:solidFill>
              </a:rPr>
              <a:t>canadiennes</a:t>
            </a:r>
            <a:r>
              <a:rPr lang="en-CA" dirty="0">
                <a:solidFill>
                  <a:schemeClr val="bg1"/>
                </a:solidFill>
              </a:rPr>
              <a:t> </a:t>
            </a:r>
            <a:r>
              <a:rPr lang="en-CA" dirty="0" err="1">
                <a:solidFill>
                  <a:schemeClr val="bg1"/>
                </a:solidFill>
              </a:rPr>
              <a:t>d’une</a:t>
            </a:r>
            <a:r>
              <a:rPr lang="en-CA" dirty="0">
                <a:solidFill>
                  <a:schemeClr val="bg1"/>
                </a:solidFill>
              </a:rPr>
              <a:t> </a:t>
            </a:r>
            <a:r>
              <a:rPr lang="en-CA" dirty="0" err="1">
                <a:solidFill>
                  <a:schemeClr val="bg1"/>
                </a:solidFill>
              </a:rPr>
              <a:t>autre</a:t>
            </a:r>
            <a:r>
              <a:rPr lang="en-CA" dirty="0">
                <a:solidFill>
                  <a:schemeClr val="bg1"/>
                </a:solidFill>
              </a:rPr>
              <a:t> </a:t>
            </a:r>
            <a:r>
              <a:rPr lang="en-CA" dirty="0" smtClean="0">
                <a:solidFill>
                  <a:schemeClr val="bg1"/>
                </a:solidFill>
              </a:rPr>
              <a:t>province</a:t>
            </a:r>
          </a:p>
          <a:p>
            <a:pPr lvl="1"/>
            <a:r>
              <a:rPr lang="en-CA" dirty="0" err="1" smtClean="0">
                <a:solidFill>
                  <a:schemeClr val="bg1"/>
                </a:solidFill>
              </a:rPr>
              <a:t>certaines</a:t>
            </a:r>
            <a:r>
              <a:rPr lang="en-CA" dirty="0" smtClean="0">
                <a:solidFill>
                  <a:schemeClr val="bg1"/>
                </a:solidFill>
              </a:rPr>
              <a:t> </a:t>
            </a:r>
            <a:r>
              <a:rPr lang="en-CA" dirty="0" err="1">
                <a:solidFill>
                  <a:schemeClr val="bg1"/>
                </a:solidFill>
              </a:rPr>
              <a:t>étudiantes</a:t>
            </a:r>
            <a:r>
              <a:rPr lang="en-CA" dirty="0">
                <a:solidFill>
                  <a:schemeClr val="bg1"/>
                </a:solidFill>
              </a:rPr>
              <a:t> </a:t>
            </a:r>
            <a:r>
              <a:rPr lang="en-CA" dirty="0" err="1">
                <a:solidFill>
                  <a:schemeClr val="bg1"/>
                </a:solidFill>
              </a:rPr>
              <a:t>étrangères</a:t>
            </a:r>
            <a:r>
              <a:rPr lang="en-CA" dirty="0">
                <a:solidFill>
                  <a:schemeClr val="bg1"/>
                </a:solidFill>
              </a:rPr>
              <a:t>…</a:t>
            </a:r>
          </a:p>
          <a:p>
            <a:pPr marL="0" indent="0">
              <a:buNone/>
            </a:pPr>
            <a:endParaRPr lang="en-CA" dirty="0">
              <a:solidFill>
                <a:schemeClr val="bg1"/>
              </a:solidFill>
            </a:endParaRPr>
          </a:p>
          <a:p>
            <a:pPr marL="0" indent="0">
              <a:buNone/>
            </a:pPr>
            <a:endParaRPr lang="en-CA" dirty="0" smtClean="0"/>
          </a:p>
        </p:txBody>
      </p:sp>
      <p:cxnSp>
        <p:nvCxnSpPr>
          <p:cNvPr id="6" name="Connecteur droit 5"/>
          <p:cNvCxnSpPr/>
          <p:nvPr/>
        </p:nvCxnSpPr>
        <p:spPr>
          <a:xfrm>
            <a:off x="793379"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1306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b="1" dirty="0">
                <a:solidFill>
                  <a:schemeClr val="bg1"/>
                </a:solidFill>
              </a:rPr>
              <a:t>Les </a:t>
            </a:r>
            <a:r>
              <a:rPr lang="en-CA" b="1" dirty="0" err="1" smtClean="0">
                <a:solidFill>
                  <a:schemeClr val="bg1"/>
                </a:solidFill>
              </a:rPr>
              <a:t>étudiant.e.s</a:t>
            </a:r>
            <a:r>
              <a:rPr lang="en-CA" b="1" dirty="0" smtClean="0">
                <a:solidFill>
                  <a:schemeClr val="bg1"/>
                </a:solidFill>
              </a:rPr>
              <a:t> </a:t>
            </a:r>
            <a:r>
              <a:rPr lang="en-CA" b="1" dirty="0" err="1" smtClean="0">
                <a:solidFill>
                  <a:schemeClr val="bg1"/>
                </a:solidFill>
              </a:rPr>
              <a:t>étrangèr.e.s</a:t>
            </a:r>
            <a:r>
              <a:rPr lang="en-CA" b="1" dirty="0" smtClean="0">
                <a:solidFill>
                  <a:schemeClr val="bg1"/>
                </a:solidFill>
              </a:rPr>
              <a:t> </a:t>
            </a:r>
            <a:r>
              <a:rPr lang="en-CA" b="1" dirty="0">
                <a:solidFill>
                  <a:schemeClr val="bg1"/>
                </a:solidFill>
              </a:rPr>
              <a:t>au Quebec</a:t>
            </a:r>
            <a:endParaRPr lang="fr-CA" b="1" dirty="0">
              <a:solidFill>
                <a:schemeClr val="bg1"/>
              </a:solidFill>
            </a:endParaRPr>
          </a:p>
        </p:txBody>
      </p:sp>
      <p:sp>
        <p:nvSpPr>
          <p:cNvPr id="4" name="Espace réservé du contenu 3"/>
          <p:cNvSpPr>
            <a:spLocks noGrp="1"/>
          </p:cNvSpPr>
          <p:nvPr>
            <p:ph idx="1"/>
          </p:nvPr>
        </p:nvSpPr>
        <p:spPr>
          <a:xfrm>
            <a:off x="1075764" y="1990165"/>
            <a:ext cx="10730754" cy="3818964"/>
          </a:xfrm>
        </p:spPr>
        <p:txBody>
          <a:bodyPr>
            <a:normAutofit lnSpcReduction="10000"/>
          </a:bodyPr>
          <a:lstStyle/>
          <a:p>
            <a:pPr marL="0" indent="0">
              <a:buNone/>
            </a:pPr>
            <a:r>
              <a:rPr lang="en-CA" dirty="0" smtClean="0">
                <a:solidFill>
                  <a:schemeClr val="bg1"/>
                </a:solidFill>
              </a:rPr>
              <a:t>En </a:t>
            </a:r>
            <a:r>
              <a:rPr lang="en-CA" dirty="0">
                <a:solidFill>
                  <a:schemeClr val="bg1"/>
                </a:solidFill>
              </a:rPr>
              <a:t>2011, </a:t>
            </a:r>
            <a:r>
              <a:rPr lang="en-CA" dirty="0" smtClean="0">
                <a:solidFill>
                  <a:schemeClr val="bg1"/>
                </a:solidFill>
              </a:rPr>
              <a:t>30 500</a:t>
            </a:r>
            <a:r>
              <a:rPr lang="en-CA" dirty="0" smtClean="0">
                <a:solidFill>
                  <a:schemeClr val="bg1"/>
                </a:solidFill>
              </a:rPr>
              <a:t> </a:t>
            </a:r>
            <a:r>
              <a:rPr lang="en-CA" dirty="0" err="1">
                <a:solidFill>
                  <a:schemeClr val="bg1"/>
                </a:solidFill>
              </a:rPr>
              <a:t>personnes</a:t>
            </a:r>
            <a:r>
              <a:rPr lang="en-CA" dirty="0">
                <a:solidFill>
                  <a:schemeClr val="bg1"/>
                </a:solidFill>
              </a:rPr>
              <a:t> </a:t>
            </a:r>
            <a:endParaRPr lang="en-CA" dirty="0" smtClean="0">
              <a:solidFill>
                <a:schemeClr val="bg1"/>
              </a:solidFill>
            </a:endParaRPr>
          </a:p>
          <a:p>
            <a:pPr marL="0" indent="0">
              <a:buNone/>
            </a:pPr>
            <a:r>
              <a:rPr lang="en-CA" dirty="0" err="1" smtClean="0">
                <a:solidFill>
                  <a:schemeClr val="bg1"/>
                </a:solidFill>
              </a:rPr>
              <a:t>Principaux</a:t>
            </a:r>
            <a:r>
              <a:rPr lang="en-CA" dirty="0" smtClean="0">
                <a:solidFill>
                  <a:schemeClr val="bg1"/>
                </a:solidFill>
              </a:rPr>
              <a:t> </a:t>
            </a:r>
            <a:r>
              <a:rPr lang="en-CA" dirty="0">
                <a:solidFill>
                  <a:schemeClr val="bg1"/>
                </a:solidFill>
              </a:rPr>
              <a:t>pays </a:t>
            </a:r>
            <a:r>
              <a:rPr lang="en-CA" dirty="0" err="1">
                <a:solidFill>
                  <a:schemeClr val="bg1"/>
                </a:solidFill>
              </a:rPr>
              <a:t>d’origine</a:t>
            </a:r>
            <a:r>
              <a:rPr lang="en-CA" dirty="0">
                <a:solidFill>
                  <a:schemeClr val="bg1"/>
                </a:solidFill>
              </a:rPr>
              <a:t>: France, </a:t>
            </a:r>
            <a:r>
              <a:rPr lang="en-CA" dirty="0" err="1" smtClean="0">
                <a:solidFill>
                  <a:schemeClr val="bg1"/>
                </a:solidFill>
              </a:rPr>
              <a:t>États</a:t>
            </a:r>
            <a:r>
              <a:rPr lang="en-CA" dirty="0" smtClean="0">
                <a:solidFill>
                  <a:schemeClr val="bg1"/>
                </a:solidFill>
              </a:rPr>
              <a:t>-Unis, </a:t>
            </a:r>
            <a:r>
              <a:rPr lang="en-CA" dirty="0">
                <a:solidFill>
                  <a:schemeClr val="bg1"/>
                </a:solidFill>
              </a:rPr>
              <a:t>Chine, Iran, </a:t>
            </a:r>
            <a:r>
              <a:rPr lang="en-CA" dirty="0" err="1">
                <a:solidFill>
                  <a:schemeClr val="bg1"/>
                </a:solidFill>
              </a:rPr>
              <a:t>Maroc</a:t>
            </a:r>
            <a:r>
              <a:rPr lang="en-CA" dirty="0">
                <a:solidFill>
                  <a:schemeClr val="bg1"/>
                </a:solidFill>
              </a:rPr>
              <a:t>, </a:t>
            </a:r>
            <a:r>
              <a:rPr lang="en-CA" dirty="0" err="1">
                <a:solidFill>
                  <a:schemeClr val="bg1"/>
                </a:solidFill>
              </a:rPr>
              <a:t>Inde</a:t>
            </a:r>
            <a:r>
              <a:rPr lang="en-CA" dirty="0">
                <a:solidFill>
                  <a:schemeClr val="bg1"/>
                </a:solidFill>
              </a:rPr>
              <a:t>, </a:t>
            </a:r>
            <a:r>
              <a:rPr lang="en-CA" dirty="0" err="1">
                <a:solidFill>
                  <a:schemeClr val="bg1"/>
                </a:solidFill>
              </a:rPr>
              <a:t>Tunisie</a:t>
            </a:r>
            <a:r>
              <a:rPr lang="en-CA" dirty="0">
                <a:solidFill>
                  <a:schemeClr val="bg1"/>
                </a:solidFill>
              </a:rPr>
              <a:t>, </a:t>
            </a:r>
            <a:r>
              <a:rPr lang="en-CA" dirty="0" err="1">
                <a:solidFill>
                  <a:schemeClr val="bg1"/>
                </a:solidFill>
              </a:rPr>
              <a:t>Sénégal</a:t>
            </a:r>
            <a:r>
              <a:rPr lang="en-CA" dirty="0">
                <a:solidFill>
                  <a:schemeClr val="bg1"/>
                </a:solidFill>
              </a:rPr>
              <a:t>, </a:t>
            </a:r>
            <a:r>
              <a:rPr lang="en-CA" dirty="0" smtClean="0">
                <a:solidFill>
                  <a:schemeClr val="bg1"/>
                </a:solidFill>
              </a:rPr>
              <a:t>Cameroun…</a:t>
            </a:r>
            <a:endParaRPr lang="en-CA" dirty="0">
              <a:solidFill>
                <a:schemeClr val="bg1"/>
              </a:solidFill>
            </a:endParaRPr>
          </a:p>
          <a:p>
            <a:pPr marL="0" indent="0">
              <a:buNone/>
            </a:pPr>
            <a:r>
              <a:rPr lang="en-CA" dirty="0" err="1">
                <a:solidFill>
                  <a:schemeClr val="bg1"/>
                </a:solidFill>
              </a:rPr>
              <a:t>P</a:t>
            </a:r>
            <a:r>
              <a:rPr lang="en-CA" dirty="0" err="1" smtClean="0">
                <a:solidFill>
                  <a:schemeClr val="bg1"/>
                </a:solidFill>
              </a:rPr>
              <a:t>rincipalement</a:t>
            </a:r>
            <a:r>
              <a:rPr lang="en-CA" dirty="0" smtClean="0">
                <a:solidFill>
                  <a:schemeClr val="bg1"/>
                </a:solidFill>
              </a:rPr>
              <a:t> </a:t>
            </a:r>
            <a:r>
              <a:rPr lang="en-CA" dirty="0" err="1">
                <a:solidFill>
                  <a:schemeClr val="bg1"/>
                </a:solidFill>
              </a:rPr>
              <a:t>dans</a:t>
            </a:r>
            <a:r>
              <a:rPr lang="en-CA" dirty="0">
                <a:solidFill>
                  <a:schemeClr val="bg1"/>
                </a:solidFill>
              </a:rPr>
              <a:t> les </a:t>
            </a:r>
            <a:r>
              <a:rPr lang="en-CA" dirty="0" err="1">
                <a:solidFill>
                  <a:schemeClr val="bg1"/>
                </a:solidFill>
              </a:rPr>
              <a:t>u</a:t>
            </a:r>
            <a:r>
              <a:rPr lang="en-CA" dirty="0" err="1" smtClean="0">
                <a:solidFill>
                  <a:schemeClr val="bg1"/>
                </a:solidFill>
              </a:rPr>
              <a:t>niversités</a:t>
            </a:r>
            <a:r>
              <a:rPr lang="en-CA" dirty="0" smtClean="0">
                <a:solidFill>
                  <a:schemeClr val="bg1"/>
                </a:solidFill>
              </a:rPr>
              <a:t> </a:t>
            </a:r>
            <a:r>
              <a:rPr lang="en-CA" dirty="0">
                <a:solidFill>
                  <a:schemeClr val="bg1"/>
                </a:solidFill>
              </a:rPr>
              <a:t>de Montréal et de Québec </a:t>
            </a:r>
            <a:endParaRPr lang="en-CA" dirty="0" smtClean="0">
              <a:solidFill>
                <a:schemeClr val="bg1"/>
              </a:solidFill>
            </a:endParaRPr>
          </a:p>
          <a:p>
            <a:pPr marL="0" indent="0">
              <a:buNone/>
            </a:pPr>
            <a:r>
              <a:rPr lang="en-CA" dirty="0" smtClean="0">
                <a:solidFill>
                  <a:schemeClr val="bg1"/>
                </a:solidFill>
              </a:rPr>
              <a:t>Les </a:t>
            </a:r>
            <a:r>
              <a:rPr lang="en-CA" dirty="0" err="1" smtClean="0">
                <a:solidFill>
                  <a:schemeClr val="bg1"/>
                </a:solidFill>
              </a:rPr>
              <a:t>étudiant.e.s</a:t>
            </a:r>
            <a:r>
              <a:rPr lang="en-CA" dirty="0" smtClean="0">
                <a:solidFill>
                  <a:schemeClr val="bg1"/>
                </a:solidFill>
              </a:rPr>
              <a:t> </a:t>
            </a:r>
            <a:r>
              <a:rPr lang="en-CA" dirty="0" err="1" smtClean="0">
                <a:solidFill>
                  <a:schemeClr val="bg1"/>
                </a:solidFill>
              </a:rPr>
              <a:t>étrangèr.e.s</a:t>
            </a:r>
            <a:r>
              <a:rPr lang="en-CA" dirty="0" smtClean="0">
                <a:solidFill>
                  <a:schemeClr val="bg1"/>
                </a:solidFill>
              </a:rPr>
              <a:t> </a:t>
            </a:r>
            <a:r>
              <a:rPr lang="en-CA" dirty="0" err="1" smtClean="0">
                <a:solidFill>
                  <a:schemeClr val="bg1"/>
                </a:solidFill>
              </a:rPr>
              <a:t>originaires</a:t>
            </a:r>
            <a:r>
              <a:rPr lang="en-CA" dirty="0" smtClean="0">
                <a:solidFill>
                  <a:schemeClr val="bg1"/>
                </a:solidFill>
              </a:rPr>
              <a:t> de France</a:t>
            </a:r>
            <a:r>
              <a:rPr lang="en-CA" dirty="0">
                <a:solidFill>
                  <a:schemeClr val="bg1"/>
                </a:solidFill>
              </a:rPr>
              <a:t>, Luxembourg, </a:t>
            </a:r>
            <a:r>
              <a:rPr lang="en-CA" dirty="0" err="1" smtClean="0">
                <a:solidFill>
                  <a:schemeClr val="bg1"/>
                </a:solidFill>
              </a:rPr>
              <a:t>Belgique</a:t>
            </a:r>
            <a:r>
              <a:rPr lang="en-CA" dirty="0" smtClean="0">
                <a:solidFill>
                  <a:schemeClr val="bg1"/>
                </a:solidFill>
              </a:rPr>
              <a:t>, </a:t>
            </a:r>
            <a:r>
              <a:rPr lang="en-CA" dirty="0" err="1" smtClean="0">
                <a:solidFill>
                  <a:schemeClr val="bg1"/>
                </a:solidFill>
              </a:rPr>
              <a:t>Danemark,Portugal</a:t>
            </a:r>
            <a:r>
              <a:rPr lang="en-CA" dirty="0" smtClean="0">
                <a:solidFill>
                  <a:schemeClr val="bg1"/>
                </a:solidFill>
              </a:rPr>
              <a:t>, </a:t>
            </a:r>
            <a:r>
              <a:rPr lang="en-CA" dirty="0" err="1" smtClean="0">
                <a:solidFill>
                  <a:schemeClr val="bg1"/>
                </a:solidFill>
              </a:rPr>
              <a:t>Norvège</a:t>
            </a:r>
            <a:r>
              <a:rPr lang="en-CA" dirty="0" smtClean="0">
                <a:solidFill>
                  <a:schemeClr val="bg1"/>
                </a:solidFill>
              </a:rPr>
              <a:t>, </a:t>
            </a:r>
            <a:r>
              <a:rPr lang="en-CA" dirty="0" err="1" smtClean="0">
                <a:solidFill>
                  <a:schemeClr val="bg1"/>
                </a:solidFill>
              </a:rPr>
              <a:t>Suède</a:t>
            </a:r>
            <a:r>
              <a:rPr lang="en-CA" dirty="0" smtClean="0">
                <a:solidFill>
                  <a:schemeClr val="bg1"/>
                </a:solidFill>
              </a:rPr>
              <a:t>, </a:t>
            </a:r>
            <a:r>
              <a:rPr lang="en-CA" dirty="0" err="1" smtClean="0">
                <a:solidFill>
                  <a:schemeClr val="bg1"/>
                </a:solidFill>
              </a:rPr>
              <a:t>Finlande</a:t>
            </a:r>
            <a:r>
              <a:rPr lang="en-CA" dirty="0" smtClean="0">
                <a:solidFill>
                  <a:schemeClr val="bg1"/>
                </a:solidFill>
              </a:rPr>
              <a:t> et </a:t>
            </a:r>
            <a:r>
              <a:rPr lang="en-CA" dirty="0" err="1" smtClean="0">
                <a:solidFill>
                  <a:schemeClr val="bg1"/>
                </a:solidFill>
              </a:rPr>
              <a:t>Grèce</a:t>
            </a:r>
            <a:r>
              <a:rPr lang="en-CA" dirty="0" smtClean="0">
                <a:solidFill>
                  <a:schemeClr val="bg1"/>
                </a:solidFill>
              </a:rPr>
              <a:t> </a:t>
            </a:r>
            <a:r>
              <a:rPr lang="en-CA" dirty="0" err="1" smtClean="0">
                <a:solidFill>
                  <a:schemeClr val="bg1"/>
                </a:solidFill>
              </a:rPr>
              <a:t>ont</a:t>
            </a:r>
            <a:r>
              <a:rPr lang="en-CA" dirty="0" smtClean="0">
                <a:solidFill>
                  <a:schemeClr val="bg1"/>
                </a:solidFill>
              </a:rPr>
              <a:t> </a:t>
            </a:r>
            <a:r>
              <a:rPr lang="en-CA" dirty="0" err="1" smtClean="0">
                <a:solidFill>
                  <a:schemeClr val="bg1"/>
                </a:solidFill>
              </a:rPr>
              <a:t>accès</a:t>
            </a:r>
            <a:r>
              <a:rPr lang="en-CA" dirty="0" smtClean="0">
                <a:solidFill>
                  <a:schemeClr val="bg1"/>
                </a:solidFill>
              </a:rPr>
              <a:t> à la RAMQ</a:t>
            </a:r>
          </a:p>
          <a:p>
            <a:pPr marL="0" indent="0">
              <a:buNone/>
            </a:pPr>
            <a:r>
              <a:rPr lang="en-CA" dirty="0" smtClean="0">
                <a:solidFill>
                  <a:schemeClr val="bg1"/>
                </a:solidFill>
              </a:rPr>
              <a:t>Les </a:t>
            </a:r>
            <a:r>
              <a:rPr lang="en-CA" dirty="0" err="1" smtClean="0">
                <a:solidFill>
                  <a:schemeClr val="bg1"/>
                </a:solidFill>
              </a:rPr>
              <a:t>autres</a:t>
            </a:r>
            <a:r>
              <a:rPr lang="en-CA" dirty="0" smtClean="0">
                <a:solidFill>
                  <a:schemeClr val="bg1"/>
                </a:solidFill>
              </a:rPr>
              <a:t> </a:t>
            </a:r>
            <a:r>
              <a:rPr lang="en-CA" dirty="0" err="1" smtClean="0">
                <a:solidFill>
                  <a:schemeClr val="bg1"/>
                </a:solidFill>
              </a:rPr>
              <a:t>doivent</a:t>
            </a:r>
            <a:r>
              <a:rPr lang="en-CA" dirty="0" smtClean="0">
                <a:solidFill>
                  <a:schemeClr val="bg1"/>
                </a:solidFill>
              </a:rPr>
              <a:t> </a:t>
            </a:r>
            <a:r>
              <a:rPr lang="en-CA" dirty="0" err="1" smtClean="0">
                <a:solidFill>
                  <a:schemeClr val="bg1"/>
                </a:solidFill>
              </a:rPr>
              <a:t>souscrire</a:t>
            </a:r>
            <a:r>
              <a:rPr lang="en-CA" dirty="0" smtClean="0">
                <a:solidFill>
                  <a:schemeClr val="bg1"/>
                </a:solidFill>
              </a:rPr>
              <a:t> à </a:t>
            </a:r>
            <a:r>
              <a:rPr lang="en-CA" dirty="0" err="1" smtClean="0">
                <a:solidFill>
                  <a:schemeClr val="bg1"/>
                </a:solidFill>
              </a:rPr>
              <a:t>une</a:t>
            </a:r>
            <a:r>
              <a:rPr lang="en-CA" dirty="0" smtClean="0">
                <a:solidFill>
                  <a:schemeClr val="bg1"/>
                </a:solidFill>
              </a:rPr>
              <a:t> assurance </a:t>
            </a:r>
            <a:r>
              <a:rPr lang="en-CA" dirty="0" err="1" smtClean="0">
                <a:solidFill>
                  <a:schemeClr val="bg1"/>
                </a:solidFill>
              </a:rPr>
              <a:t>privée</a:t>
            </a:r>
            <a:r>
              <a:rPr lang="en-CA" dirty="0" smtClean="0">
                <a:solidFill>
                  <a:schemeClr val="bg1"/>
                </a:solidFill>
              </a:rPr>
              <a:t> </a:t>
            </a:r>
            <a:r>
              <a:rPr lang="en-CA" dirty="0" err="1" smtClean="0">
                <a:solidFill>
                  <a:schemeClr val="bg1"/>
                </a:solidFill>
              </a:rPr>
              <a:t>dont</a:t>
            </a:r>
            <a:r>
              <a:rPr lang="en-CA" dirty="0" smtClean="0">
                <a:solidFill>
                  <a:schemeClr val="bg1"/>
                </a:solidFill>
              </a:rPr>
              <a:t> le </a:t>
            </a:r>
            <a:r>
              <a:rPr lang="en-CA" dirty="0" err="1" smtClean="0">
                <a:solidFill>
                  <a:schemeClr val="bg1"/>
                </a:solidFill>
              </a:rPr>
              <a:t>contrat</a:t>
            </a:r>
            <a:r>
              <a:rPr lang="en-CA" dirty="0" smtClean="0">
                <a:solidFill>
                  <a:schemeClr val="bg1"/>
                </a:solidFill>
              </a:rPr>
              <a:t> </a:t>
            </a:r>
            <a:r>
              <a:rPr lang="en-CA" dirty="0" err="1" smtClean="0">
                <a:solidFill>
                  <a:schemeClr val="bg1"/>
                </a:solidFill>
              </a:rPr>
              <a:t>est</a:t>
            </a:r>
            <a:r>
              <a:rPr lang="en-CA" dirty="0" smtClean="0">
                <a:solidFill>
                  <a:schemeClr val="bg1"/>
                </a:solidFill>
              </a:rPr>
              <a:t> </a:t>
            </a:r>
            <a:r>
              <a:rPr lang="en-CA" dirty="0" err="1" smtClean="0">
                <a:solidFill>
                  <a:schemeClr val="bg1"/>
                </a:solidFill>
              </a:rPr>
              <a:t>négocié</a:t>
            </a:r>
            <a:r>
              <a:rPr lang="en-CA" dirty="0" smtClean="0">
                <a:solidFill>
                  <a:schemeClr val="bg1"/>
                </a:solidFill>
              </a:rPr>
              <a:t> par </a:t>
            </a:r>
            <a:r>
              <a:rPr lang="en-CA" dirty="0" err="1" smtClean="0">
                <a:solidFill>
                  <a:schemeClr val="bg1"/>
                </a:solidFill>
              </a:rPr>
              <a:t>leur</a:t>
            </a:r>
            <a:r>
              <a:rPr lang="en-CA" dirty="0" smtClean="0">
                <a:solidFill>
                  <a:schemeClr val="bg1"/>
                </a:solidFill>
              </a:rPr>
              <a:t> </a:t>
            </a:r>
            <a:r>
              <a:rPr lang="en-CA" dirty="0" err="1" smtClean="0">
                <a:solidFill>
                  <a:schemeClr val="bg1"/>
                </a:solidFill>
              </a:rPr>
              <a:t>établissement</a:t>
            </a:r>
            <a:r>
              <a:rPr lang="en-CA" dirty="0" smtClean="0">
                <a:solidFill>
                  <a:schemeClr val="bg1"/>
                </a:solidFill>
              </a:rPr>
              <a:t> </a:t>
            </a:r>
            <a:r>
              <a:rPr lang="en-CA" dirty="0" err="1" smtClean="0">
                <a:solidFill>
                  <a:schemeClr val="bg1"/>
                </a:solidFill>
              </a:rPr>
              <a:t>scolaire</a:t>
            </a:r>
            <a:r>
              <a:rPr lang="en-CA" dirty="0" smtClean="0">
                <a:solidFill>
                  <a:schemeClr val="bg1"/>
                </a:solidFill>
              </a:rPr>
              <a:t> </a:t>
            </a:r>
            <a:endParaRPr lang="en-CA" dirty="0"/>
          </a:p>
        </p:txBody>
      </p:sp>
      <p:cxnSp>
        <p:nvCxnSpPr>
          <p:cNvPr id="5" name="Connecteur droit 4"/>
          <p:cNvCxnSpPr/>
          <p:nvPr/>
        </p:nvCxnSpPr>
        <p:spPr>
          <a:xfrm>
            <a:off x="793379"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486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pic>
        <p:nvPicPr>
          <p:cNvPr id="2" name="Espace réservé du contenu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936911" y="188260"/>
            <a:ext cx="6443120" cy="6333098"/>
          </a:xfrm>
        </p:spPr>
      </p:pic>
    </p:spTree>
    <p:extLst>
      <p:ext uri="{BB962C8B-B14F-4D97-AF65-F5344CB8AC3E}">
        <p14:creationId xmlns:p14="http://schemas.microsoft.com/office/powerpoint/2010/main" val="2648538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b="1" dirty="0" smtClean="0">
                <a:solidFill>
                  <a:schemeClr val="bg1"/>
                </a:solidFill>
              </a:rPr>
              <a:t>Les assurances </a:t>
            </a:r>
            <a:r>
              <a:rPr lang="en-CA" b="1" dirty="0" err="1" smtClean="0">
                <a:solidFill>
                  <a:schemeClr val="bg1"/>
                </a:solidFill>
              </a:rPr>
              <a:t>privées</a:t>
            </a:r>
            <a:endParaRPr lang="fr-CA" b="1" dirty="0">
              <a:solidFill>
                <a:schemeClr val="bg1"/>
              </a:solidFill>
            </a:endParaRPr>
          </a:p>
        </p:txBody>
      </p:sp>
      <p:sp>
        <p:nvSpPr>
          <p:cNvPr id="5" name="Espace réservé du contenu 4"/>
          <p:cNvSpPr>
            <a:spLocks noGrp="1"/>
          </p:cNvSpPr>
          <p:nvPr>
            <p:ph idx="1"/>
          </p:nvPr>
        </p:nvSpPr>
        <p:spPr>
          <a:xfrm>
            <a:off x="1156447" y="1838605"/>
            <a:ext cx="10197353" cy="3818964"/>
          </a:xfrm>
        </p:spPr>
        <p:txBody>
          <a:bodyPr>
            <a:noAutofit/>
          </a:bodyPr>
          <a:lstStyle/>
          <a:p>
            <a:pPr marL="0" indent="0">
              <a:buNone/>
            </a:pPr>
            <a:r>
              <a:rPr lang="en-CA" dirty="0" smtClean="0">
                <a:solidFill>
                  <a:schemeClr val="bg1"/>
                </a:solidFill>
              </a:rPr>
              <a:t>Desjardins</a:t>
            </a:r>
            <a:r>
              <a:rPr lang="en-CA" dirty="0">
                <a:solidFill>
                  <a:schemeClr val="bg1"/>
                </a:solidFill>
              </a:rPr>
              <a:t>, C</a:t>
            </a:r>
            <a:r>
              <a:rPr lang="en-CA" dirty="0" smtClean="0">
                <a:solidFill>
                  <a:schemeClr val="bg1"/>
                </a:solidFill>
              </a:rPr>
              <a:t>roix- </a:t>
            </a:r>
            <a:r>
              <a:rPr lang="en-CA" dirty="0" err="1" smtClean="0">
                <a:solidFill>
                  <a:schemeClr val="bg1"/>
                </a:solidFill>
              </a:rPr>
              <a:t>bleue</a:t>
            </a:r>
            <a:r>
              <a:rPr lang="en-CA" dirty="0" smtClean="0">
                <a:solidFill>
                  <a:schemeClr val="bg1"/>
                </a:solidFill>
              </a:rPr>
              <a:t>, </a:t>
            </a:r>
            <a:r>
              <a:rPr lang="en-CA" dirty="0">
                <a:solidFill>
                  <a:schemeClr val="bg1"/>
                </a:solidFill>
              </a:rPr>
              <a:t>RSA </a:t>
            </a:r>
            <a:r>
              <a:rPr lang="en-CA" dirty="0" err="1">
                <a:solidFill>
                  <a:schemeClr val="bg1"/>
                </a:solidFill>
              </a:rPr>
              <a:t>ou</a:t>
            </a:r>
            <a:r>
              <a:rPr lang="en-CA" dirty="0">
                <a:solidFill>
                  <a:schemeClr val="bg1"/>
                </a:solidFill>
              </a:rPr>
              <a:t> </a:t>
            </a:r>
            <a:r>
              <a:rPr lang="en-CA" dirty="0" err="1" smtClean="0">
                <a:solidFill>
                  <a:schemeClr val="bg1"/>
                </a:solidFill>
              </a:rPr>
              <a:t>Sunlife</a:t>
            </a:r>
            <a:r>
              <a:rPr lang="en-CA" dirty="0" smtClean="0">
                <a:solidFill>
                  <a:schemeClr val="bg1"/>
                </a:solidFill>
              </a:rPr>
              <a:t> </a:t>
            </a:r>
            <a:r>
              <a:rPr lang="en-CA" dirty="0" err="1" smtClean="0">
                <a:solidFill>
                  <a:schemeClr val="bg1"/>
                </a:solidFill>
              </a:rPr>
              <a:t>assurent</a:t>
            </a:r>
            <a:r>
              <a:rPr lang="en-CA" dirty="0" smtClean="0">
                <a:solidFill>
                  <a:schemeClr val="bg1"/>
                </a:solidFill>
              </a:rPr>
              <a:t> environ </a:t>
            </a:r>
            <a:r>
              <a:rPr lang="en-CA" dirty="0" smtClean="0">
                <a:solidFill>
                  <a:schemeClr val="bg1"/>
                </a:solidFill>
              </a:rPr>
              <a:t>16 </a:t>
            </a:r>
            <a:r>
              <a:rPr lang="en-CA" dirty="0" smtClean="0">
                <a:solidFill>
                  <a:schemeClr val="bg1"/>
                </a:solidFill>
              </a:rPr>
              <a:t>000 </a:t>
            </a:r>
            <a:r>
              <a:rPr lang="en-CA" dirty="0" err="1" smtClean="0">
                <a:solidFill>
                  <a:schemeClr val="bg1"/>
                </a:solidFill>
              </a:rPr>
              <a:t>étudiant.e.s</a:t>
            </a:r>
            <a:endParaRPr lang="en-CA" dirty="0">
              <a:solidFill>
                <a:schemeClr val="bg1"/>
              </a:solidFill>
            </a:endParaRPr>
          </a:p>
          <a:p>
            <a:pPr marL="0" indent="0">
              <a:buNone/>
            </a:pPr>
            <a:r>
              <a:rPr lang="en-CA" dirty="0" err="1" smtClean="0">
                <a:solidFill>
                  <a:schemeClr val="bg1"/>
                </a:solidFill>
              </a:rPr>
              <a:t>Couvrent</a:t>
            </a:r>
            <a:r>
              <a:rPr lang="en-CA" dirty="0">
                <a:solidFill>
                  <a:schemeClr val="bg1"/>
                </a:solidFill>
              </a:rPr>
              <a:t> </a:t>
            </a:r>
            <a:r>
              <a:rPr lang="en-CA" dirty="0" smtClean="0">
                <a:solidFill>
                  <a:schemeClr val="bg1"/>
                </a:solidFill>
              </a:rPr>
              <a:t>la contraception, le </a:t>
            </a:r>
            <a:r>
              <a:rPr lang="en-CA" dirty="0" err="1" smtClean="0">
                <a:solidFill>
                  <a:schemeClr val="bg1"/>
                </a:solidFill>
              </a:rPr>
              <a:t>suivi</a:t>
            </a:r>
            <a:r>
              <a:rPr lang="en-CA" dirty="0" smtClean="0">
                <a:solidFill>
                  <a:schemeClr val="bg1"/>
                </a:solidFill>
              </a:rPr>
              <a:t> de </a:t>
            </a:r>
            <a:r>
              <a:rPr lang="en-CA" dirty="0" err="1" smtClean="0">
                <a:solidFill>
                  <a:schemeClr val="bg1"/>
                </a:solidFill>
              </a:rPr>
              <a:t>grossesse</a:t>
            </a:r>
            <a:r>
              <a:rPr lang="en-CA" dirty="0" smtClean="0">
                <a:solidFill>
                  <a:schemeClr val="bg1"/>
                </a:solidFill>
              </a:rPr>
              <a:t>, </a:t>
            </a:r>
            <a:r>
              <a:rPr lang="en-CA" dirty="0" err="1" smtClean="0">
                <a:solidFill>
                  <a:schemeClr val="bg1"/>
                </a:solidFill>
              </a:rPr>
              <a:t>l’accouchement</a:t>
            </a:r>
            <a:r>
              <a:rPr lang="en-CA" dirty="0" smtClean="0">
                <a:solidFill>
                  <a:schemeClr val="bg1"/>
                </a:solidFill>
              </a:rPr>
              <a:t> et </a:t>
            </a:r>
            <a:r>
              <a:rPr lang="en-CA" dirty="0" err="1" smtClean="0">
                <a:solidFill>
                  <a:schemeClr val="bg1"/>
                </a:solidFill>
              </a:rPr>
              <a:t>l’avortement</a:t>
            </a:r>
            <a:r>
              <a:rPr lang="en-CA" dirty="0" smtClean="0">
                <a:solidFill>
                  <a:schemeClr val="bg1"/>
                </a:solidFill>
              </a:rPr>
              <a:t> </a:t>
            </a:r>
            <a:r>
              <a:rPr lang="en-CA" dirty="0" err="1" smtClean="0">
                <a:solidFill>
                  <a:schemeClr val="bg1"/>
                </a:solidFill>
              </a:rPr>
              <a:t>thérapeutique</a:t>
            </a:r>
            <a:r>
              <a:rPr lang="en-CA" dirty="0" smtClean="0">
                <a:solidFill>
                  <a:schemeClr val="bg1"/>
                </a:solidFill>
              </a:rPr>
              <a:t>…</a:t>
            </a:r>
            <a:r>
              <a:rPr lang="en-CA" dirty="0" err="1" smtClean="0">
                <a:solidFill>
                  <a:schemeClr val="bg1"/>
                </a:solidFill>
              </a:rPr>
              <a:t>mais</a:t>
            </a:r>
            <a:r>
              <a:rPr lang="en-CA" dirty="0" smtClean="0">
                <a:solidFill>
                  <a:schemeClr val="bg1"/>
                </a:solidFill>
              </a:rPr>
              <a:t> ne </a:t>
            </a:r>
            <a:r>
              <a:rPr lang="en-CA" dirty="0" err="1" smtClean="0">
                <a:solidFill>
                  <a:schemeClr val="bg1"/>
                </a:solidFill>
              </a:rPr>
              <a:t>couvrent</a:t>
            </a:r>
            <a:r>
              <a:rPr lang="en-CA" dirty="0" smtClean="0">
                <a:solidFill>
                  <a:schemeClr val="bg1"/>
                </a:solidFill>
              </a:rPr>
              <a:t> pas </a:t>
            </a:r>
            <a:r>
              <a:rPr lang="en-CA" dirty="0" err="1" smtClean="0">
                <a:solidFill>
                  <a:schemeClr val="bg1"/>
                </a:solidFill>
              </a:rPr>
              <a:t>l’interruption</a:t>
            </a:r>
            <a:r>
              <a:rPr lang="en-CA" dirty="0" smtClean="0">
                <a:solidFill>
                  <a:schemeClr val="bg1"/>
                </a:solidFill>
              </a:rPr>
              <a:t> </a:t>
            </a:r>
            <a:r>
              <a:rPr lang="en-CA" dirty="0" err="1" smtClean="0">
                <a:solidFill>
                  <a:schemeClr val="bg1"/>
                </a:solidFill>
              </a:rPr>
              <a:t>volontaire</a:t>
            </a:r>
            <a:r>
              <a:rPr lang="en-CA" dirty="0" smtClean="0">
                <a:solidFill>
                  <a:schemeClr val="bg1"/>
                </a:solidFill>
              </a:rPr>
              <a:t> de </a:t>
            </a:r>
            <a:r>
              <a:rPr lang="en-CA" dirty="0" err="1" smtClean="0">
                <a:solidFill>
                  <a:schemeClr val="bg1"/>
                </a:solidFill>
              </a:rPr>
              <a:t>grossesse</a:t>
            </a:r>
            <a:r>
              <a:rPr lang="en-CA" dirty="0" smtClean="0">
                <a:solidFill>
                  <a:schemeClr val="bg1"/>
                </a:solidFill>
              </a:rPr>
              <a:t>- à part </a:t>
            </a:r>
            <a:r>
              <a:rPr lang="en-CA" dirty="0" err="1" smtClean="0">
                <a:solidFill>
                  <a:schemeClr val="bg1"/>
                </a:solidFill>
              </a:rPr>
              <a:t>Sunlife</a:t>
            </a:r>
            <a:r>
              <a:rPr lang="en-CA" dirty="0" smtClean="0">
                <a:solidFill>
                  <a:schemeClr val="bg1"/>
                </a:solidFill>
              </a:rPr>
              <a:t> qui assure les </a:t>
            </a:r>
            <a:r>
              <a:rPr lang="en-CA" dirty="0" err="1" smtClean="0">
                <a:solidFill>
                  <a:schemeClr val="bg1"/>
                </a:solidFill>
              </a:rPr>
              <a:t>étudiantes</a:t>
            </a:r>
            <a:r>
              <a:rPr lang="en-CA" dirty="0" smtClean="0">
                <a:solidFill>
                  <a:schemeClr val="bg1"/>
                </a:solidFill>
              </a:rPr>
              <a:t> de </a:t>
            </a:r>
            <a:r>
              <a:rPr lang="en-CA" dirty="0" smtClean="0">
                <a:solidFill>
                  <a:schemeClr val="bg1"/>
                </a:solidFill>
              </a:rPr>
              <a:t>HEC</a:t>
            </a:r>
          </a:p>
          <a:p>
            <a:pPr marL="0" indent="0">
              <a:buNone/>
            </a:pPr>
            <a:r>
              <a:rPr lang="en-CA" dirty="0" err="1" smtClean="0">
                <a:solidFill>
                  <a:schemeClr val="bg1"/>
                </a:solidFill>
              </a:rPr>
              <a:t>Donc</a:t>
            </a:r>
            <a:r>
              <a:rPr lang="en-CA" dirty="0" smtClean="0">
                <a:solidFill>
                  <a:schemeClr val="bg1"/>
                </a:solidFill>
              </a:rPr>
              <a:t> </a:t>
            </a:r>
            <a:r>
              <a:rPr lang="en-CA" dirty="0" smtClean="0">
                <a:solidFill>
                  <a:schemeClr val="bg1"/>
                </a:solidFill>
              </a:rPr>
              <a:t>environ </a:t>
            </a:r>
            <a:r>
              <a:rPr lang="en-CA" dirty="0" smtClean="0">
                <a:solidFill>
                  <a:schemeClr val="bg1"/>
                </a:solidFill>
              </a:rPr>
              <a:t>8 </a:t>
            </a:r>
            <a:r>
              <a:rPr lang="en-CA" dirty="0">
                <a:solidFill>
                  <a:schemeClr val="bg1"/>
                </a:solidFill>
              </a:rPr>
              <a:t>000 </a:t>
            </a:r>
            <a:r>
              <a:rPr lang="en-CA" dirty="0" err="1" smtClean="0">
                <a:solidFill>
                  <a:schemeClr val="bg1"/>
                </a:solidFill>
              </a:rPr>
              <a:t>étudiantes</a:t>
            </a:r>
            <a:r>
              <a:rPr lang="en-CA" dirty="0" smtClean="0">
                <a:solidFill>
                  <a:schemeClr val="bg1"/>
                </a:solidFill>
              </a:rPr>
              <a:t> ne </a:t>
            </a:r>
            <a:r>
              <a:rPr lang="en-CA" dirty="0" err="1">
                <a:solidFill>
                  <a:schemeClr val="bg1"/>
                </a:solidFill>
              </a:rPr>
              <a:t>sont</a:t>
            </a:r>
            <a:r>
              <a:rPr lang="en-CA" dirty="0">
                <a:solidFill>
                  <a:schemeClr val="bg1"/>
                </a:solidFill>
              </a:rPr>
              <a:t> pas </a:t>
            </a:r>
            <a:r>
              <a:rPr lang="en-CA" dirty="0" err="1">
                <a:solidFill>
                  <a:schemeClr val="bg1"/>
                </a:solidFill>
              </a:rPr>
              <a:t>couvertes</a:t>
            </a:r>
            <a:r>
              <a:rPr lang="en-CA" dirty="0">
                <a:solidFill>
                  <a:schemeClr val="bg1"/>
                </a:solidFill>
              </a:rPr>
              <a:t> </a:t>
            </a:r>
            <a:r>
              <a:rPr lang="en-CA" dirty="0" smtClean="0">
                <a:solidFill>
                  <a:schemeClr val="bg1"/>
                </a:solidFill>
              </a:rPr>
              <a:t>par </a:t>
            </a:r>
            <a:r>
              <a:rPr lang="en-CA" dirty="0" err="1" smtClean="0">
                <a:solidFill>
                  <a:schemeClr val="bg1"/>
                </a:solidFill>
              </a:rPr>
              <a:t>leur</a:t>
            </a:r>
            <a:r>
              <a:rPr lang="en-CA" dirty="0" smtClean="0">
                <a:solidFill>
                  <a:schemeClr val="bg1"/>
                </a:solidFill>
              </a:rPr>
              <a:t> assurance </a:t>
            </a:r>
            <a:r>
              <a:rPr lang="en-CA" dirty="0" err="1" smtClean="0">
                <a:solidFill>
                  <a:schemeClr val="bg1"/>
                </a:solidFill>
              </a:rPr>
              <a:t>si</a:t>
            </a:r>
            <a:r>
              <a:rPr lang="en-CA" dirty="0" smtClean="0">
                <a:solidFill>
                  <a:schemeClr val="bg1"/>
                </a:solidFill>
              </a:rPr>
              <a:t> </a:t>
            </a:r>
            <a:r>
              <a:rPr lang="en-CA" dirty="0" err="1" smtClean="0">
                <a:solidFill>
                  <a:schemeClr val="bg1"/>
                </a:solidFill>
              </a:rPr>
              <a:t>elles</a:t>
            </a:r>
            <a:r>
              <a:rPr lang="en-CA" dirty="0" smtClean="0">
                <a:solidFill>
                  <a:schemeClr val="bg1"/>
                </a:solidFill>
              </a:rPr>
              <a:t> </a:t>
            </a:r>
            <a:r>
              <a:rPr lang="en-CA" dirty="0" err="1" smtClean="0">
                <a:solidFill>
                  <a:schemeClr val="bg1"/>
                </a:solidFill>
              </a:rPr>
              <a:t>souhaitent</a:t>
            </a:r>
            <a:r>
              <a:rPr lang="en-CA" dirty="0" smtClean="0">
                <a:solidFill>
                  <a:schemeClr val="bg1"/>
                </a:solidFill>
              </a:rPr>
              <a:t> </a:t>
            </a:r>
            <a:r>
              <a:rPr lang="en-CA" dirty="0" err="1" smtClean="0">
                <a:solidFill>
                  <a:schemeClr val="bg1"/>
                </a:solidFill>
              </a:rPr>
              <a:t>interrompre</a:t>
            </a:r>
            <a:r>
              <a:rPr lang="en-CA" dirty="0" smtClean="0">
                <a:solidFill>
                  <a:schemeClr val="bg1"/>
                </a:solidFill>
              </a:rPr>
              <a:t> </a:t>
            </a:r>
            <a:r>
              <a:rPr lang="en-CA" dirty="0" err="1" smtClean="0">
                <a:solidFill>
                  <a:schemeClr val="bg1"/>
                </a:solidFill>
              </a:rPr>
              <a:t>une</a:t>
            </a:r>
            <a:r>
              <a:rPr lang="en-CA" dirty="0" smtClean="0">
                <a:solidFill>
                  <a:schemeClr val="bg1"/>
                </a:solidFill>
              </a:rPr>
              <a:t> </a:t>
            </a:r>
            <a:r>
              <a:rPr lang="en-CA" dirty="0" err="1" smtClean="0">
                <a:solidFill>
                  <a:schemeClr val="bg1"/>
                </a:solidFill>
              </a:rPr>
              <a:t>grossesse</a:t>
            </a:r>
            <a:r>
              <a:rPr lang="en-CA" dirty="0" smtClean="0">
                <a:solidFill>
                  <a:schemeClr val="bg1"/>
                </a:solidFill>
              </a:rPr>
              <a:t> non </a:t>
            </a:r>
            <a:r>
              <a:rPr lang="en-CA" dirty="0" err="1" smtClean="0">
                <a:solidFill>
                  <a:schemeClr val="bg1"/>
                </a:solidFill>
              </a:rPr>
              <a:t>planifiée</a:t>
            </a:r>
            <a:endParaRPr lang="en-CA" dirty="0" smtClean="0">
              <a:solidFill>
                <a:schemeClr val="bg1"/>
              </a:solidFill>
            </a:endParaRPr>
          </a:p>
          <a:p>
            <a:pPr marL="0" indent="0">
              <a:buNone/>
            </a:pPr>
            <a:r>
              <a:rPr lang="en-CA" dirty="0" smtClean="0">
                <a:solidFill>
                  <a:schemeClr val="bg1"/>
                </a:solidFill>
              </a:rPr>
              <a:t>A </a:t>
            </a:r>
            <a:r>
              <a:rPr lang="en-CA" dirty="0" err="1" smtClean="0">
                <a:solidFill>
                  <a:schemeClr val="bg1"/>
                </a:solidFill>
              </a:rPr>
              <a:t>noter</a:t>
            </a:r>
            <a:r>
              <a:rPr lang="en-CA" dirty="0" smtClean="0">
                <a:solidFill>
                  <a:schemeClr val="bg1"/>
                </a:solidFill>
              </a:rPr>
              <a:t>: suite à </a:t>
            </a:r>
            <a:r>
              <a:rPr lang="en-CA" dirty="0" err="1" smtClean="0">
                <a:solidFill>
                  <a:schemeClr val="bg1"/>
                </a:solidFill>
              </a:rPr>
              <a:t>notre</a:t>
            </a:r>
            <a:r>
              <a:rPr lang="en-CA" dirty="0" smtClean="0">
                <a:solidFill>
                  <a:schemeClr val="bg1"/>
                </a:solidFill>
              </a:rPr>
              <a:t> interpellation, </a:t>
            </a:r>
            <a:r>
              <a:rPr lang="en-CA" dirty="0" err="1" smtClean="0">
                <a:solidFill>
                  <a:schemeClr val="bg1"/>
                </a:solidFill>
              </a:rPr>
              <a:t>certains</a:t>
            </a:r>
            <a:r>
              <a:rPr lang="en-CA" dirty="0" smtClean="0">
                <a:solidFill>
                  <a:schemeClr val="bg1"/>
                </a:solidFill>
              </a:rPr>
              <a:t> </a:t>
            </a:r>
            <a:r>
              <a:rPr lang="en-CA" dirty="0" err="1" smtClean="0">
                <a:solidFill>
                  <a:schemeClr val="bg1"/>
                </a:solidFill>
              </a:rPr>
              <a:t>contrats</a:t>
            </a:r>
            <a:r>
              <a:rPr lang="en-CA" dirty="0" smtClean="0">
                <a:solidFill>
                  <a:schemeClr val="bg1"/>
                </a:solidFill>
              </a:rPr>
              <a:t> </a:t>
            </a:r>
            <a:r>
              <a:rPr lang="en-CA" dirty="0" err="1" smtClean="0">
                <a:solidFill>
                  <a:schemeClr val="bg1"/>
                </a:solidFill>
              </a:rPr>
              <a:t>sont</a:t>
            </a:r>
            <a:r>
              <a:rPr lang="en-CA" dirty="0" smtClean="0">
                <a:solidFill>
                  <a:schemeClr val="bg1"/>
                </a:solidFill>
              </a:rPr>
              <a:t> en trains d’être re-</a:t>
            </a:r>
            <a:r>
              <a:rPr lang="en-CA" dirty="0" err="1" smtClean="0">
                <a:solidFill>
                  <a:schemeClr val="bg1"/>
                </a:solidFill>
              </a:rPr>
              <a:t>négociés</a:t>
            </a:r>
            <a:endParaRPr lang="fr-CA" dirty="0">
              <a:solidFill>
                <a:schemeClr val="bg1"/>
              </a:solidFill>
            </a:endParaRPr>
          </a:p>
        </p:txBody>
      </p:sp>
      <p:cxnSp>
        <p:nvCxnSpPr>
          <p:cNvPr id="7" name="Connecteur droit 6"/>
          <p:cNvCxnSpPr/>
          <p:nvPr/>
        </p:nvCxnSpPr>
        <p:spPr>
          <a:xfrm>
            <a:off x="793379"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038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b="1" dirty="0" smtClean="0">
                <a:solidFill>
                  <a:schemeClr val="bg1"/>
                </a:solidFill>
              </a:rPr>
              <a:t>Impacts et </a:t>
            </a:r>
            <a:r>
              <a:rPr lang="en-CA" b="1" dirty="0" err="1" smtClean="0">
                <a:solidFill>
                  <a:schemeClr val="bg1"/>
                </a:solidFill>
              </a:rPr>
              <a:t>conséquences</a:t>
            </a:r>
            <a:endParaRPr lang="fr-CA" b="1" dirty="0">
              <a:solidFill>
                <a:schemeClr val="bg1"/>
              </a:solidFill>
            </a:endParaRPr>
          </a:p>
        </p:txBody>
      </p:sp>
      <p:sp>
        <p:nvSpPr>
          <p:cNvPr id="5" name="Espace réservé du contenu 4"/>
          <p:cNvSpPr>
            <a:spLocks noGrp="1"/>
          </p:cNvSpPr>
          <p:nvPr>
            <p:ph idx="1"/>
          </p:nvPr>
        </p:nvSpPr>
        <p:spPr>
          <a:xfrm>
            <a:off x="1183341" y="1990165"/>
            <a:ext cx="10690412" cy="3818964"/>
          </a:xfrm>
        </p:spPr>
        <p:txBody>
          <a:bodyPr>
            <a:normAutofit fontScale="92500" lnSpcReduction="10000"/>
          </a:bodyPr>
          <a:lstStyle/>
          <a:p>
            <a:pPr marL="0" indent="0">
              <a:buNone/>
            </a:pPr>
            <a:r>
              <a:rPr lang="en-CA" dirty="0" err="1" smtClean="0">
                <a:solidFill>
                  <a:schemeClr val="bg1"/>
                </a:solidFill>
              </a:rPr>
              <a:t>Difficulté</a:t>
            </a:r>
            <a:r>
              <a:rPr lang="en-CA" dirty="0" smtClean="0">
                <a:solidFill>
                  <a:schemeClr val="bg1"/>
                </a:solidFill>
              </a:rPr>
              <a:t> </a:t>
            </a:r>
            <a:r>
              <a:rPr lang="en-CA" dirty="0" err="1" smtClean="0">
                <a:solidFill>
                  <a:schemeClr val="bg1"/>
                </a:solidFill>
              </a:rPr>
              <a:t>d’accès</a:t>
            </a:r>
            <a:r>
              <a:rPr lang="en-CA" dirty="0" smtClean="0">
                <a:solidFill>
                  <a:schemeClr val="bg1"/>
                </a:solidFill>
              </a:rPr>
              <a:t> aux services: </a:t>
            </a:r>
            <a:r>
              <a:rPr lang="en-CA" dirty="0" err="1" smtClean="0">
                <a:solidFill>
                  <a:schemeClr val="bg1"/>
                </a:solidFill>
              </a:rPr>
              <a:t>il</a:t>
            </a:r>
            <a:r>
              <a:rPr lang="en-CA" dirty="0" smtClean="0">
                <a:solidFill>
                  <a:schemeClr val="bg1"/>
                </a:solidFill>
              </a:rPr>
              <a:t> </a:t>
            </a:r>
            <a:r>
              <a:rPr lang="en-CA" dirty="0" err="1" smtClean="0">
                <a:solidFill>
                  <a:schemeClr val="bg1"/>
                </a:solidFill>
              </a:rPr>
              <a:t>peut</a:t>
            </a:r>
            <a:r>
              <a:rPr lang="en-CA" dirty="0" smtClean="0">
                <a:solidFill>
                  <a:schemeClr val="bg1"/>
                </a:solidFill>
              </a:rPr>
              <a:t> </a:t>
            </a:r>
            <a:r>
              <a:rPr lang="en-CA" dirty="0" err="1" smtClean="0">
                <a:solidFill>
                  <a:schemeClr val="bg1"/>
                </a:solidFill>
              </a:rPr>
              <a:t>être</a:t>
            </a:r>
            <a:r>
              <a:rPr lang="en-CA" dirty="0" smtClean="0">
                <a:solidFill>
                  <a:schemeClr val="bg1"/>
                </a:solidFill>
              </a:rPr>
              <a:t> plus </a:t>
            </a:r>
            <a:r>
              <a:rPr lang="en-CA" dirty="0" err="1" smtClean="0">
                <a:solidFill>
                  <a:schemeClr val="bg1"/>
                </a:solidFill>
              </a:rPr>
              <a:t>difficile</a:t>
            </a:r>
            <a:r>
              <a:rPr lang="en-CA" dirty="0" smtClean="0">
                <a:solidFill>
                  <a:schemeClr val="bg1"/>
                </a:solidFill>
              </a:rPr>
              <a:t> de </a:t>
            </a:r>
            <a:r>
              <a:rPr lang="en-CA" dirty="0" err="1" smtClean="0">
                <a:solidFill>
                  <a:schemeClr val="bg1"/>
                </a:solidFill>
              </a:rPr>
              <a:t>trouver</a:t>
            </a:r>
            <a:r>
              <a:rPr lang="en-CA" dirty="0" smtClean="0">
                <a:solidFill>
                  <a:schemeClr val="bg1"/>
                </a:solidFill>
              </a:rPr>
              <a:t> un service </a:t>
            </a:r>
            <a:r>
              <a:rPr lang="en-CA" dirty="0" err="1" smtClean="0">
                <a:solidFill>
                  <a:schemeClr val="bg1"/>
                </a:solidFill>
              </a:rPr>
              <a:t>ou</a:t>
            </a:r>
            <a:r>
              <a:rPr lang="en-CA" dirty="0" smtClean="0">
                <a:solidFill>
                  <a:schemeClr val="bg1"/>
                </a:solidFill>
              </a:rPr>
              <a:t> </a:t>
            </a:r>
            <a:r>
              <a:rPr lang="en-CA" dirty="0" err="1" smtClean="0">
                <a:solidFill>
                  <a:schemeClr val="bg1"/>
                </a:solidFill>
              </a:rPr>
              <a:t>une</a:t>
            </a:r>
            <a:r>
              <a:rPr lang="en-CA" dirty="0" smtClean="0">
                <a:solidFill>
                  <a:schemeClr val="bg1"/>
                </a:solidFill>
              </a:rPr>
              <a:t> information </a:t>
            </a:r>
            <a:r>
              <a:rPr lang="en-CA" dirty="0" err="1" smtClean="0">
                <a:solidFill>
                  <a:schemeClr val="bg1"/>
                </a:solidFill>
              </a:rPr>
              <a:t>adéquate</a:t>
            </a:r>
            <a:r>
              <a:rPr lang="en-CA" dirty="0" smtClean="0">
                <a:solidFill>
                  <a:schemeClr val="bg1"/>
                </a:solidFill>
              </a:rPr>
              <a:t> </a:t>
            </a:r>
            <a:r>
              <a:rPr lang="en-CA" dirty="0" err="1" smtClean="0">
                <a:solidFill>
                  <a:schemeClr val="bg1"/>
                </a:solidFill>
              </a:rPr>
              <a:t>lorsque</a:t>
            </a:r>
            <a:r>
              <a:rPr lang="en-CA" dirty="0" smtClean="0">
                <a:solidFill>
                  <a:schemeClr val="bg1"/>
                </a:solidFill>
              </a:rPr>
              <a:t> </a:t>
            </a:r>
            <a:r>
              <a:rPr lang="en-CA" dirty="0" err="1" smtClean="0">
                <a:solidFill>
                  <a:schemeClr val="bg1"/>
                </a:solidFill>
              </a:rPr>
              <a:t>l’on</a:t>
            </a:r>
            <a:r>
              <a:rPr lang="en-CA" dirty="0" smtClean="0">
                <a:solidFill>
                  <a:schemeClr val="bg1"/>
                </a:solidFill>
              </a:rPr>
              <a:t> ne </a:t>
            </a:r>
            <a:r>
              <a:rPr lang="en-CA" dirty="0" err="1" smtClean="0">
                <a:solidFill>
                  <a:schemeClr val="bg1"/>
                </a:solidFill>
              </a:rPr>
              <a:t>possède</a:t>
            </a:r>
            <a:r>
              <a:rPr lang="en-CA" dirty="0" smtClean="0">
                <a:solidFill>
                  <a:schemeClr val="bg1"/>
                </a:solidFill>
              </a:rPr>
              <a:t> pas de Carte </a:t>
            </a:r>
            <a:r>
              <a:rPr lang="en-CA" dirty="0">
                <a:solidFill>
                  <a:schemeClr val="bg1"/>
                </a:solidFill>
              </a:rPr>
              <a:t>S</a:t>
            </a:r>
            <a:r>
              <a:rPr lang="en-CA" dirty="0" smtClean="0">
                <a:solidFill>
                  <a:schemeClr val="bg1"/>
                </a:solidFill>
              </a:rPr>
              <a:t>oleil</a:t>
            </a:r>
          </a:p>
          <a:p>
            <a:pPr marL="0" indent="0">
              <a:buNone/>
            </a:pPr>
            <a:endParaRPr lang="en-CA" sz="900" dirty="0" smtClean="0">
              <a:solidFill>
                <a:schemeClr val="bg1"/>
              </a:solidFill>
            </a:endParaRPr>
          </a:p>
          <a:p>
            <a:pPr marL="0" indent="0">
              <a:buNone/>
            </a:pPr>
            <a:r>
              <a:rPr lang="en-CA" dirty="0" err="1" smtClean="0">
                <a:solidFill>
                  <a:schemeClr val="bg1"/>
                </a:solidFill>
              </a:rPr>
              <a:t>Difficulté</a:t>
            </a:r>
            <a:r>
              <a:rPr lang="en-CA" dirty="0" smtClean="0">
                <a:solidFill>
                  <a:schemeClr val="bg1"/>
                </a:solidFill>
              </a:rPr>
              <a:t> </a:t>
            </a:r>
            <a:r>
              <a:rPr lang="en-CA" dirty="0" err="1" smtClean="0">
                <a:solidFill>
                  <a:schemeClr val="bg1"/>
                </a:solidFill>
              </a:rPr>
              <a:t>ou</a:t>
            </a:r>
            <a:r>
              <a:rPr lang="en-CA" dirty="0" smtClean="0">
                <a:solidFill>
                  <a:schemeClr val="bg1"/>
                </a:solidFill>
              </a:rPr>
              <a:t> </a:t>
            </a:r>
            <a:r>
              <a:rPr lang="en-CA" dirty="0" err="1" smtClean="0">
                <a:solidFill>
                  <a:schemeClr val="bg1"/>
                </a:solidFill>
              </a:rPr>
              <a:t>impossibilité</a:t>
            </a:r>
            <a:r>
              <a:rPr lang="en-CA" dirty="0" smtClean="0">
                <a:solidFill>
                  <a:schemeClr val="bg1"/>
                </a:solidFill>
              </a:rPr>
              <a:t> de payer pour le service: </a:t>
            </a:r>
            <a:r>
              <a:rPr lang="en-CA" dirty="0" err="1" smtClean="0">
                <a:solidFill>
                  <a:schemeClr val="bg1"/>
                </a:solidFill>
              </a:rPr>
              <a:t>suivant</a:t>
            </a:r>
            <a:r>
              <a:rPr lang="en-CA" dirty="0" smtClean="0">
                <a:solidFill>
                  <a:schemeClr val="bg1"/>
                </a:solidFill>
              </a:rPr>
              <a:t> le type de resource, le </a:t>
            </a:r>
            <a:r>
              <a:rPr lang="en-CA" dirty="0" err="1" smtClean="0">
                <a:solidFill>
                  <a:schemeClr val="bg1"/>
                </a:solidFill>
              </a:rPr>
              <a:t>nombre</a:t>
            </a:r>
            <a:r>
              <a:rPr lang="en-CA" dirty="0" smtClean="0">
                <a:solidFill>
                  <a:schemeClr val="bg1"/>
                </a:solidFill>
              </a:rPr>
              <a:t> de </a:t>
            </a:r>
            <a:r>
              <a:rPr lang="en-CA" dirty="0" err="1" smtClean="0">
                <a:solidFill>
                  <a:schemeClr val="bg1"/>
                </a:solidFill>
              </a:rPr>
              <a:t>semaines</a:t>
            </a:r>
            <a:r>
              <a:rPr lang="en-CA" dirty="0" smtClean="0">
                <a:solidFill>
                  <a:schemeClr val="bg1"/>
                </a:solidFill>
              </a:rPr>
              <a:t> de </a:t>
            </a:r>
            <a:r>
              <a:rPr lang="en-CA" dirty="0" err="1" smtClean="0">
                <a:solidFill>
                  <a:schemeClr val="bg1"/>
                </a:solidFill>
              </a:rPr>
              <a:t>grossesse</a:t>
            </a:r>
            <a:r>
              <a:rPr lang="en-CA" dirty="0" smtClean="0">
                <a:solidFill>
                  <a:schemeClr val="bg1"/>
                </a:solidFill>
              </a:rPr>
              <a:t> et la region, les </a:t>
            </a:r>
            <a:r>
              <a:rPr lang="en-CA" dirty="0" err="1" smtClean="0">
                <a:solidFill>
                  <a:schemeClr val="bg1"/>
                </a:solidFill>
              </a:rPr>
              <a:t>couts</a:t>
            </a:r>
            <a:r>
              <a:rPr lang="en-CA" dirty="0" smtClean="0">
                <a:solidFill>
                  <a:schemeClr val="bg1"/>
                </a:solidFill>
              </a:rPr>
              <a:t> pour un </a:t>
            </a:r>
            <a:r>
              <a:rPr lang="en-CA" dirty="0" err="1" smtClean="0">
                <a:solidFill>
                  <a:schemeClr val="bg1"/>
                </a:solidFill>
              </a:rPr>
              <a:t>avortement</a:t>
            </a:r>
            <a:r>
              <a:rPr lang="en-CA" dirty="0" smtClean="0">
                <a:solidFill>
                  <a:schemeClr val="bg1"/>
                </a:solidFill>
              </a:rPr>
              <a:t> </a:t>
            </a:r>
            <a:r>
              <a:rPr lang="en-CA" dirty="0" err="1" smtClean="0">
                <a:solidFill>
                  <a:schemeClr val="bg1"/>
                </a:solidFill>
              </a:rPr>
              <a:t>varient</a:t>
            </a:r>
            <a:r>
              <a:rPr lang="en-CA" dirty="0" smtClean="0">
                <a:solidFill>
                  <a:schemeClr val="bg1"/>
                </a:solidFill>
              </a:rPr>
              <a:t> de 200$ à 5000$</a:t>
            </a:r>
          </a:p>
          <a:p>
            <a:pPr marL="0" indent="0">
              <a:buNone/>
            </a:pPr>
            <a:endParaRPr lang="en-CA" sz="900" dirty="0">
              <a:solidFill>
                <a:schemeClr val="bg1"/>
              </a:solidFill>
            </a:endParaRPr>
          </a:p>
          <a:p>
            <a:pPr marL="0" indent="0">
              <a:buNone/>
            </a:pPr>
            <a:r>
              <a:rPr lang="en-CA" dirty="0" err="1" smtClean="0">
                <a:solidFill>
                  <a:schemeClr val="bg1"/>
                </a:solidFill>
              </a:rPr>
              <a:t>Précarisation</a:t>
            </a:r>
            <a:r>
              <a:rPr lang="en-CA" dirty="0" smtClean="0">
                <a:solidFill>
                  <a:schemeClr val="bg1"/>
                </a:solidFill>
              </a:rPr>
              <a:t>- </a:t>
            </a:r>
            <a:r>
              <a:rPr lang="en-CA" dirty="0" err="1" smtClean="0">
                <a:solidFill>
                  <a:schemeClr val="bg1"/>
                </a:solidFill>
              </a:rPr>
              <a:t>Renoncement</a:t>
            </a:r>
            <a:r>
              <a:rPr lang="en-CA" dirty="0" smtClean="0">
                <a:solidFill>
                  <a:schemeClr val="bg1"/>
                </a:solidFill>
              </a:rPr>
              <a:t> à </a:t>
            </a:r>
            <a:r>
              <a:rPr lang="en-CA" dirty="0" err="1" smtClean="0">
                <a:solidFill>
                  <a:schemeClr val="bg1"/>
                </a:solidFill>
              </a:rPr>
              <a:t>obtenir</a:t>
            </a:r>
            <a:r>
              <a:rPr lang="en-CA" dirty="0" smtClean="0">
                <a:solidFill>
                  <a:schemeClr val="bg1"/>
                </a:solidFill>
              </a:rPr>
              <a:t> la </a:t>
            </a:r>
            <a:r>
              <a:rPr lang="en-CA" dirty="0" err="1" smtClean="0">
                <a:solidFill>
                  <a:schemeClr val="bg1"/>
                </a:solidFill>
              </a:rPr>
              <a:t>procédure</a:t>
            </a:r>
            <a:r>
              <a:rPr lang="en-CA" dirty="0" smtClean="0">
                <a:solidFill>
                  <a:schemeClr val="bg1"/>
                </a:solidFill>
              </a:rPr>
              <a:t>. </a:t>
            </a:r>
            <a:r>
              <a:rPr lang="en-CA" dirty="0" err="1" smtClean="0">
                <a:solidFill>
                  <a:schemeClr val="bg1"/>
                </a:solidFill>
              </a:rPr>
              <a:t>Peut</a:t>
            </a:r>
            <a:r>
              <a:rPr lang="en-CA" dirty="0" smtClean="0">
                <a:solidFill>
                  <a:schemeClr val="bg1"/>
                </a:solidFill>
              </a:rPr>
              <a:t>-on </a:t>
            </a:r>
            <a:r>
              <a:rPr lang="en-CA" dirty="0" err="1" smtClean="0">
                <a:solidFill>
                  <a:schemeClr val="bg1"/>
                </a:solidFill>
              </a:rPr>
              <a:t>parler</a:t>
            </a:r>
            <a:r>
              <a:rPr lang="en-CA" dirty="0" smtClean="0">
                <a:solidFill>
                  <a:schemeClr val="bg1"/>
                </a:solidFill>
              </a:rPr>
              <a:t> de </a:t>
            </a:r>
            <a:r>
              <a:rPr lang="en-CA" dirty="0" err="1" smtClean="0">
                <a:solidFill>
                  <a:schemeClr val="bg1"/>
                </a:solidFill>
              </a:rPr>
              <a:t>libre-choix</a:t>
            </a:r>
            <a:r>
              <a:rPr lang="en-CA" dirty="0" smtClean="0">
                <a:solidFill>
                  <a:schemeClr val="bg1"/>
                </a:solidFill>
              </a:rPr>
              <a:t>? </a:t>
            </a:r>
            <a:endParaRPr lang="en-CA" dirty="0">
              <a:solidFill>
                <a:schemeClr val="bg1"/>
              </a:solidFill>
            </a:endParaRPr>
          </a:p>
          <a:p>
            <a:pPr marL="0" indent="0">
              <a:buNone/>
            </a:pPr>
            <a:endParaRPr lang="en-CA" sz="900" dirty="0" smtClean="0">
              <a:solidFill>
                <a:schemeClr val="bg1"/>
              </a:solidFill>
            </a:endParaRPr>
          </a:p>
          <a:p>
            <a:pPr marL="0" indent="0">
              <a:buNone/>
            </a:pPr>
            <a:r>
              <a:rPr lang="en-CA" dirty="0" err="1" smtClean="0">
                <a:solidFill>
                  <a:schemeClr val="bg1"/>
                </a:solidFill>
              </a:rPr>
              <a:t>Inégalité</a:t>
            </a:r>
            <a:r>
              <a:rPr lang="en-CA" dirty="0" smtClean="0">
                <a:solidFill>
                  <a:schemeClr val="bg1"/>
                </a:solidFill>
              </a:rPr>
              <a:t>: </a:t>
            </a:r>
            <a:r>
              <a:rPr lang="en-CA" dirty="0" err="1" smtClean="0">
                <a:solidFill>
                  <a:schemeClr val="bg1"/>
                </a:solidFill>
              </a:rPr>
              <a:t>deux</a:t>
            </a:r>
            <a:r>
              <a:rPr lang="en-CA" dirty="0" smtClean="0">
                <a:solidFill>
                  <a:schemeClr val="bg1"/>
                </a:solidFill>
              </a:rPr>
              <a:t> femmes </a:t>
            </a:r>
            <a:r>
              <a:rPr lang="en-CA" dirty="0" err="1" smtClean="0">
                <a:solidFill>
                  <a:schemeClr val="bg1"/>
                </a:solidFill>
              </a:rPr>
              <a:t>dans</a:t>
            </a:r>
            <a:r>
              <a:rPr lang="en-CA" dirty="0" smtClean="0">
                <a:solidFill>
                  <a:schemeClr val="bg1"/>
                </a:solidFill>
              </a:rPr>
              <a:t> la </a:t>
            </a:r>
            <a:r>
              <a:rPr lang="en-CA" dirty="0" err="1" smtClean="0">
                <a:solidFill>
                  <a:schemeClr val="bg1"/>
                </a:solidFill>
              </a:rPr>
              <a:t>même</a:t>
            </a:r>
            <a:r>
              <a:rPr lang="en-CA" dirty="0" smtClean="0">
                <a:solidFill>
                  <a:schemeClr val="bg1"/>
                </a:solidFill>
              </a:rPr>
              <a:t> institution </a:t>
            </a:r>
            <a:r>
              <a:rPr lang="en-CA" dirty="0" err="1" smtClean="0">
                <a:solidFill>
                  <a:schemeClr val="bg1"/>
                </a:solidFill>
              </a:rPr>
              <a:t>n’ont</a:t>
            </a:r>
            <a:r>
              <a:rPr lang="en-CA" dirty="0" smtClean="0">
                <a:solidFill>
                  <a:schemeClr val="bg1"/>
                </a:solidFill>
              </a:rPr>
              <a:t> pas les </a:t>
            </a:r>
            <a:r>
              <a:rPr lang="en-CA" dirty="0" err="1" smtClean="0">
                <a:solidFill>
                  <a:schemeClr val="bg1"/>
                </a:solidFill>
              </a:rPr>
              <a:t>mêmes</a:t>
            </a:r>
            <a:r>
              <a:rPr lang="en-CA" dirty="0" smtClean="0">
                <a:solidFill>
                  <a:schemeClr val="bg1"/>
                </a:solidFill>
              </a:rPr>
              <a:t> droits</a:t>
            </a:r>
          </a:p>
          <a:p>
            <a:pPr marL="0" indent="0">
              <a:buNone/>
            </a:pPr>
            <a:endParaRPr lang="en-CA" dirty="0"/>
          </a:p>
          <a:p>
            <a:endParaRPr lang="fr-CA" dirty="0"/>
          </a:p>
        </p:txBody>
      </p:sp>
      <p:cxnSp>
        <p:nvCxnSpPr>
          <p:cNvPr id="7" name="Connecteur droit 6"/>
          <p:cNvCxnSpPr/>
          <p:nvPr/>
        </p:nvCxnSpPr>
        <p:spPr>
          <a:xfrm>
            <a:off x="793379"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828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183341" y="1990165"/>
            <a:ext cx="10690412" cy="3818964"/>
          </a:xfrm>
        </p:spPr>
        <p:txBody>
          <a:bodyPr>
            <a:normAutofit/>
          </a:bodyPr>
          <a:lstStyle/>
          <a:p>
            <a:pPr marL="0" indent="0">
              <a:buNone/>
            </a:pPr>
            <a:endParaRPr lang="en-CA" dirty="0"/>
          </a:p>
          <a:p>
            <a:endParaRPr lang="fr-CA"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9970" y="405465"/>
            <a:ext cx="7897906" cy="5923430"/>
          </a:xfrm>
          <a:prstGeom prst="rect">
            <a:avLst/>
          </a:prstGeom>
        </p:spPr>
      </p:pic>
    </p:spTree>
    <p:extLst>
      <p:ext uri="{BB962C8B-B14F-4D97-AF65-F5344CB8AC3E}">
        <p14:creationId xmlns:p14="http://schemas.microsoft.com/office/powerpoint/2010/main" val="2790377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b="1" dirty="0" err="1" smtClean="0">
                <a:solidFill>
                  <a:schemeClr val="bg1"/>
                </a:solidFill>
              </a:rPr>
              <a:t>Que</a:t>
            </a:r>
            <a:r>
              <a:rPr lang="en-CA" b="1" dirty="0" smtClean="0">
                <a:solidFill>
                  <a:schemeClr val="bg1"/>
                </a:solidFill>
              </a:rPr>
              <a:t> faire? Information et </a:t>
            </a:r>
            <a:r>
              <a:rPr lang="en-CA" b="1" dirty="0" err="1" smtClean="0">
                <a:solidFill>
                  <a:schemeClr val="bg1"/>
                </a:solidFill>
              </a:rPr>
              <a:t>référence</a:t>
            </a:r>
            <a:endParaRPr lang="fr-CA" b="1" dirty="0">
              <a:solidFill>
                <a:schemeClr val="bg1"/>
              </a:solidFill>
            </a:endParaRPr>
          </a:p>
        </p:txBody>
      </p:sp>
      <p:sp>
        <p:nvSpPr>
          <p:cNvPr id="5" name="Espace réservé du contenu 4"/>
          <p:cNvSpPr>
            <a:spLocks noGrp="1"/>
          </p:cNvSpPr>
          <p:nvPr>
            <p:ph idx="1"/>
          </p:nvPr>
        </p:nvSpPr>
        <p:spPr>
          <a:xfrm>
            <a:off x="1129552" y="1990165"/>
            <a:ext cx="10224247" cy="3818964"/>
          </a:xfrm>
        </p:spPr>
        <p:txBody>
          <a:bodyPr>
            <a:normAutofit fontScale="92500"/>
          </a:bodyPr>
          <a:lstStyle/>
          <a:p>
            <a:pPr marL="0" indent="0">
              <a:buNone/>
            </a:pPr>
            <a:r>
              <a:rPr lang="en-CA" dirty="0" err="1" smtClean="0">
                <a:solidFill>
                  <a:schemeClr val="bg1"/>
                </a:solidFill>
              </a:rPr>
              <a:t>Connaitre</a:t>
            </a:r>
            <a:r>
              <a:rPr lang="en-CA" dirty="0" smtClean="0">
                <a:solidFill>
                  <a:schemeClr val="bg1"/>
                </a:solidFill>
              </a:rPr>
              <a:t> les </a:t>
            </a:r>
            <a:r>
              <a:rPr lang="en-CA" dirty="0" err="1" smtClean="0">
                <a:solidFill>
                  <a:schemeClr val="bg1"/>
                </a:solidFill>
              </a:rPr>
              <a:t>différentes</a:t>
            </a:r>
            <a:r>
              <a:rPr lang="en-CA" dirty="0" smtClean="0">
                <a:solidFill>
                  <a:schemeClr val="bg1"/>
                </a:solidFill>
              </a:rPr>
              <a:t> </a:t>
            </a:r>
            <a:r>
              <a:rPr lang="en-CA" dirty="0" err="1" smtClean="0">
                <a:solidFill>
                  <a:schemeClr val="bg1"/>
                </a:solidFill>
              </a:rPr>
              <a:t>réalités</a:t>
            </a:r>
            <a:r>
              <a:rPr lang="en-CA" dirty="0" smtClean="0">
                <a:solidFill>
                  <a:schemeClr val="bg1"/>
                </a:solidFill>
              </a:rPr>
              <a:t> des femmes et </a:t>
            </a:r>
            <a:r>
              <a:rPr lang="en-CA" dirty="0" err="1" smtClean="0">
                <a:solidFill>
                  <a:schemeClr val="bg1"/>
                </a:solidFill>
              </a:rPr>
              <a:t>l’impact</a:t>
            </a:r>
            <a:r>
              <a:rPr lang="en-CA" dirty="0" smtClean="0">
                <a:solidFill>
                  <a:schemeClr val="bg1"/>
                </a:solidFill>
              </a:rPr>
              <a:t> </a:t>
            </a:r>
            <a:r>
              <a:rPr lang="en-CA" dirty="0" err="1" smtClean="0">
                <a:solidFill>
                  <a:schemeClr val="bg1"/>
                </a:solidFill>
              </a:rPr>
              <a:t>sur</a:t>
            </a:r>
            <a:r>
              <a:rPr lang="en-CA" dirty="0" smtClean="0">
                <a:solidFill>
                  <a:schemeClr val="bg1"/>
                </a:solidFill>
              </a:rPr>
              <a:t> </a:t>
            </a:r>
            <a:r>
              <a:rPr lang="en-CA" dirty="0" err="1" smtClean="0">
                <a:solidFill>
                  <a:schemeClr val="bg1"/>
                </a:solidFill>
              </a:rPr>
              <a:t>l’accès</a:t>
            </a:r>
            <a:r>
              <a:rPr lang="en-CA" dirty="0" smtClean="0">
                <a:solidFill>
                  <a:schemeClr val="bg1"/>
                </a:solidFill>
              </a:rPr>
              <a:t> aux </a:t>
            </a:r>
            <a:r>
              <a:rPr lang="en-CA" dirty="0" err="1" smtClean="0">
                <a:solidFill>
                  <a:schemeClr val="bg1"/>
                </a:solidFill>
              </a:rPr>
              <a:t>soins</a:t>
            </a:r>
            <a:r>
              <a:rPr lang="en-CA" dirty="0" smtClean="0">
                <a:solidFill>
                  <a:schemeClr val="bg1"/>
                </a:solidFill>
              </a:rPr>
              <a:t> de santé</a:t>
            </a:r>
          </a:p>
          <a:p>
            <a:pPr marL="0" indent="0">
              <a:buNone/>
            </a:pPr>
            <a:endParaRPr lang="en-CA" sz="800" dirty="0">
              <a:solidFill>
                <a:schemeClr val="bg1"/>
              </a:solidFill>
            </a:endParaRPr>
          </a:p>
          <a:p>
            <a:pPr marL="0" indent="0">
              <a:buNone/>
            </a:pPr>
            <a:r>
              <a:rPr lang="en-CA" dirty="0" err="1" smtClean="0">
                <a:solidFill>
                  <a:schemeClr val="bg1"/>
                </a:solidFill>
              </a:rPr>
              <a:t>Connaitre</a:t>
            </a:r>
            <a:r>
              <a:rPr lang="en-CA" dirty="0" smtClean="0">
                <a:solidFill>
                  <a:schemeClr val="bg1"/>
                </a:solidFill>
              </a:rPr>
              <a:t> les </a:t>
            </a:r>
            <a:r>
              <a:rPr lang="en-CA" dirty="0" err="1" smtClean="0">
                <a:solidFill>
                  <a:schemeClr val="bg1"/>
                </a:solidFill>
              </a:rPr>
              <a:t>ressources</a:t>
            </a:r>
            <a:r>
              <a:rPr lang="en-CA" dirty="0" smtClean="0">
                <a:solidFill>
                  <a:schemeClr val="bg1"/>
                </a:solidFill>
              </a:rPr>
              <a:t> </a:t>
            </a:r>
            <a:r>
              <a:rPr lang="en-CA" dirty="0" err="1" smtClean="0">
                <a:solidFill>
                  <a:schemeClr val="bg1"/>
                </a:solidFill>
              </a:rPr>
              <a:t>accessibles</a:t>
            </a:r>
            <a:r>
              <a:rPr lang="en-CA" dirty="0" smtClean="0">
                <a:solidFill>
                  <a:schemeClr val="bg1"/>
                </a:solidFill>
              </a:rPr>
              <a:t> aux femmes qui </a:t>
            </a:r>
            <a:r>
              <a:rPr lang="en-CA" dirty="0" err="1" smtClean="0">
                <a:solidFill>
                  <a:schemeClr val="bg1"/>
                </a:solidFill>
              </a:rPr>
              <a:t>n’ont</a:t>
            </a:r>
            <a:r>
              <a:rPr lang="en-CA" dirty="0" smtClean="0">
                <a:solidFill>
                  <a:schemeClr val="bg1"/>
                </a:solidFill>
              </a:rPr>
              <a:t> pas de </a:t>
            </a:r>
            <a:r>
              <a:rPr lang="en-CA" dirty="0" err="1" smtClean="0">
                <a:solidFill>
                  <a:schemeClr val="bg1"/>
                </a:solidFill>
              </a:rPr>
              <a:t>couverture</a:t>
            </a:r>
            <a:r>
              <a:rPr lang="en-CA" dirty="0" smtClean="0">
                <a:solidFill>
                  <a:schemeClr val="bg1"/>
                </a:solidFill>
              </a:rPr>
              <a:t> </a:t>
            </a:r>
            <a:r>
              <a:rPr lang="en-CA" dirty="0" err="1" smtClean="0">
                <a:solidFill>
                  <a:schemeClr val="bg1"/>
                </a:solidFill>
              </a:rPr>
              <a:t>médicale</a:t>
            </a:r>
            <a:r>
              <a:rPr lang="en-CA" dirty="0" smtClean="0">
                <a:solidFill>
                  <a:schemeClr val="bg1"/>
                </a:solidFill>
              </a:rPr>
              <a:t> (services </a:t>
            </a:r>
            <a:r>
              <a:rPr lang="en-CA" dirty="0" err="1" smtClean="0">
                <a:solidFill>
                  <a:schemeClr val="bg1"/>
                </a:solidFill>
              </a:rPr>
              <a:t>gratuits</a:t>
            </a:r>
            <a:r>
              <a:rPr lang="en-CA" dirty="0" smtClean="0">
                <a:solidFill>
                  <a:schemeClr val="bg1"/>
                </a:solidFill>
              </a:rPr>
              <a:t> </a:t>
            </a:r>
            <a:r>
              <a:rPr lang="en-CA" dirty="0" err="1" smtClean="0">
                <a:solidFill>
                  <a:schemeClr val="bg1"/>
                </a:solidFill>
              </a:rPr>
              <a:t>ou</a:t>
            </a:r>
            <a:r>
              <a:rPr lang="en-CA" dirty="0" smtClean="0">
                <a:solidFill>
                  <a:schemeClr val="bg1"/>
                </a:solidFill>
              </a:rPr>
              <a:t> à </a:t>
            </a:r>
            <a:r>
              <a:rPr lang="en-CA" dirty="0" err="1" smtClean="0">
                <a:solidFill>
                  <a:schemeClr val="bg1"/>
                </a:solidFill>
              </a:rPr>
              <a:t>moindre</a:t>
            </a:r>
            <a:r>
              <a:rPr lang="en-CA" dirty="0" smtClean="0">
                <a:solidFill>
                  <a:schemeClr val="bg1"/>
                </a:solidFill>
              </a:rPr>
              <a:t> </a:t>
            </a:r>
            <a:r>
              <a:rPr lang="en-CA" dirty="0" err="1" smtClean="0">
                <a:solidFill>
                  <a:schemeClr val="bg1"/>
                </a:solidFill>
              </a:rPr>
              <a:t>cout</a:t>
            </a:r>
            <a:r>
              <a:rPr lang="en-CA" dirty="0" smtClean="0">
                <a:solidFill>
                  <a:schemeClr val="bg1"/>
                </a:solidFill>
              </a:rPr>
              <a:t>). La FQPN dispose de </a:t>
            </a:r>
            <a:r>
              <a:rPr lang="en-CA" dirty="0" err="1" smtClean="0">
                <a:solidFill>
                  <a:schemeClr val="bg1"/>
                </a:solidFill>
              </a:rPr>
              <a:t>ces</a:t>
            </a:r>
            <a:r>
              <a:rPr lang="en-CA" dirty="0" smtClean="0">
                <a:solidFill>
                  <a:schemeClr val="bg1"/>
                </a:solidFill>
              </a:rPr>
              <a:t> informations. </a:t>
            </a:r>
            <a:r>
              <a:rPr lang="en-CA" dirty="0" err="1" smtClean="0">
                <a:solidFill>
                  <a:schemeClr val="bg1"/>
                </a:solidFill>
              </a:rPr>
              <a:t>Contacter</a:t>
            </a:r>
            <a:r>
              <a:rPr lang="en-CA" dirty="0" smtClean="0">
                <a:solidFill>
                  <a:schemeClr val="bg1"/>
                </a:solidFill>
              </a:rPr>
              <a:t> le 514 866 3721</a:t>
            </a:r>
          </a:p>
          <a:p>
            <a:pPr marL="0" indent="0">
              <a:buNone/>
            </a:pPr>
            <a:endParaRPr lang="en-CA" sz="800" dirty="0">
              <a:solidFill>
                <a:schemeClr val="bg1"/>
              </a:solidFill>
            </a:endParaRPr>
          </a:p>
          <a:p>
            <a:pPr marL="0" indent="0">
              <a:buNone/>
            </a:pPr>
            <a:r>
              <a:rPr lang="en-CA" dirty="0" err="1" smtClean="0">
                <a:solidFill>
                  <a:schemeClr val="bg1"/>
                </a:solidFill>
              </a:rPr>
              <a:t>Mettre</a:t>
            </a:r>
            <a:r>
              <a:rPr lang="en-CA" dirty="0" smtClean="0">
                <a:solidFill>
                  <a:schemeClr val="bg1"/>
                </a:solidFill>
              </a:rPr>
              <a:t> en place </a:t>
            </a:r>
            <a:r>
              <a:rPr lang="en-CA" dirty="0" err="1" smtClean="0">
                <a:solidFill>
                  <a:schemeClr val="bg1"/>
                </a:solidFill>
              </a:rPr>
              <a:t>dans</a:t>
            </a:r>
            <a:r>
              <a:rPr lang="en-CA" dirty="0" smtClean="0">
                <a:solidFill>
                  <a:schemeClr val="bg1"/>
                </a:solidFill>
              </a:rPr>
              <a:t> </a:t>
            </a:r>
            <a:r>
              <a:rPr lang="en-CA" dirty="0" err="1" smtClean="0">
                <a:solidFill>
                  <a:schemeClr val="bg1"/>
                </a:solidFill>
              </a:rPr>
              <a:t>nos</a:t>
            </a:r>
            <a:r>
              <a:rPr lang="en-CA" dirty="0" smtClean="0">
                <a:solidFill>
                  <a:schemeClr val="bg1"/>
                </a:solidFill>
              </a:rPr>
              <a:t> milieu un </a:t>
            </a:r>
            <a:r>
              <a:rPr lang="en-CA" dirty="0" err="1" smtClean="0">
                <a:solidFill>
                  <a:schemeClr val="bg1"/>
                </a:solidFill>
              </a:rPr>
              <a:t>réseau</a:t>
            </a:r>
            <a:r>
              <a:rPr lang="en-CA" dirty="0" smtClean="0">
                <a:solidFill>
                  <a:schemeClr val="bg1"/>
                </a:solidFill>
              </a:rPr>
              <a:t> de </a:t>
            </a:r>
            <a:r>
              <a:rPr lang="en-CA" dirty="0" err="1" smtClean="0">
                <a:solidFill>
                  <a:schemeClr val="bg1"/>
                </a:solidFill>
              </a:rPr>
              <a:t>militantes</a:t>
            </a:r>
            <a:r>
              <a:rPr lang="en-CA" dirty="0" smtClean="0">
                <a:solidFill>
                  <a:schemeClr val="bg1"/>
                </a:solidFill>
              </a:rPr>
              <a:t> </a:t>
            </a:r>
            <a:r>
              <a:rPr lang="en-CA" dirty="0" err="1" smtClean="0">
                <a:solidFill>
                  <a:schemeClr val="bg1"/>
                </a:solidFill>
              </a:rPr>
              <a:t>solidaires</a:t>
            </a:r>
            <a:r>
              <a:rPr lang="en-CA" dirty="0" smtClean="0">
                <a:solidFill>
                  <a:schemeClr val="bg1"/>
                </a:solidFill>
              </a:rPr>
              <a:t> pour informer, </a:t>
            </a:r>
            <a:r>
              <a:rPr lang="en-CA" dirty="0" err="1">
                <a:solidFill>
                  <a:schemeClr val="bg1"/>
                </a:solidFill>
              </a:rPr>
              <a:t>accompagner</a:t>
            </a:r>
            <a:r>
              <a:rPr lang="en-CA" dirty="0">
                <a:solidFill>
                  <a:schemeClr val="bg1"/>
                </a:solidFill>
              </a:rPr>
              <a:t> </a:t>
            </a:r>
            <a:r>
              <a:rPr lang="en-CA" dirty="0" smtClean="0">
                <a:solidFill>
                  <a:schemeClr val="bg1"/>
                </a:solidFill>
              </a:rPr>
              <a:t>et </a:t>
            </a:r>
            <a:r>
              <a:rPr lang="en-CA" dirty="0" err="1" smtClean="0">
                <a:solidFill>
                  <a:schemeClr val="bg1"/>
                </a:solidFill>
              </a:rPr>
              <a:t>héberger</a:t>
            </a:r>
            <a:r>
              <a:rPr lang="en-CA" dirty="0" smtClean="0">
                <a:solidFill>
                  <a:schemeClr val="bg1"/>
                </a:solidFill>
              </a:rPr>
              <a:t> les femmes qui </a:t>
            </a:r>
            <a:r>
              <a:rPr lang="en-CA" dirty="0" err="1" smtClean="0">
                <a:solidFill>
                  <a:schemeClr val="bg1"/>
                </a:solidFill>
              </a:rPr>
              <a:t>doivent</a:t>
            </a:r>
            <a:r>
              <a:rPr lang="en-CA" dirty="0" smtClean="0">
                <a:solidFill>
                  <a:schemeClr val="bg1"/>
                </a:solidFill>
              </a:rPr>
              <a:t> se </a:t>
            </a:r>
            <a:r>
              <a:rPr lang="en-CA" dirty="0" err="1" smtClean="0">
                <a:solidFill>
                  <a:schemeClr val="bg1"/>
                </a:solidFill>
              </a:rPr>
              <a:t>déplacer</a:t>
            </a:r>
            <a:r>
              <a:rPr lang="en-CA" dirty="0" smtClean="0">
                <a:solidFill>
                  <a:schemeClr val="bg1"/>
                </a:solidFill>
              </a:rPr>
              <a:t> </a:t>
            </a:r>
            <a:r>
              <a:rPr lang="en-CA" dirty="0" err="1" smtClean="0">
                <a:solidFill>
                  <a:schemeClr val="bg1"/>
                </a:solidFill>
              </a:rPr>
              <a:t>dans</a:t>
            </a:r>
            <a:r>
              <a:rPr lang="en-CA" dirty="0" smtClean="0">
                <a:solidFill>
                  <a:schemeClr val="bg1"/>
                </a:solidFill>
              </a:rPr>
              <a:t> </a:t>
            </a:r>
            <a:r>
              <a:rPr lang="en-CA" dirty="0" err="1" smtClean="0">
                <a:solidFill>
                  <a:schemeClr val="bg1"/>
                </a:solidFill>
              </a:rPr>
              <a:t>une</a:t>
            </a:r>
            <a:r>
              <a:rPr lang="en-CA" dirty="0" smtClean="0">
                <a:solidFill>
                  <a:schemeClr val="bg1"/>
                </a:solidFill>
              </a:rPr>
              <a:t> </a:t>
            </a:r>
            <a:r>
              <a:rPr lang="en-CA" dirty="0" err="1" smtClean="0">
                <a:solidFill>
                  <a:schemeClr val="bg1"/>
                </a:solidFill>
              </a:rPr>
              <a:t>autre</a:t>
            </a:r>
            <a:r>
              <a:rPr lang="en-CA" dirty="0" smtClean="0">
                <a:solidFill>
                  <a:schemeClr val="bg1"/>
                </a:solidFill>
              </a:rPr>
              <a:t> region </a:t>
            </a:r>
            <a:r>
              <a:rPr lang="en-CA" dirty="0" err="1" smtClean="0">
                <a:solidFill>
                  <a:schemeClr val="bg1"/>
                </a:solidFill>
              </a:rPr>
              <a:t>afin</a:t>
            </a:r>
            <a:r>
              <a:rPr lang="en-CA" dirty="0" smtClean="0">
                <a:solidFill>
                  <a:schemeClr val="bg1"/>
                </a:solidFill>
              </a:rPr>
              <a:t> d’ </a:t>
            </a:r>
            <a:r>
              <a:rPr lang="en-CA" dirty="0" err="1" smtClean="0">
                <a:solidFill>
                  <a:schemeClr val="bg1"/>
                </a:solidFill>
              </a:rPr>
              <a:t>obtenir</a:t>
            </a:r>
            <a:r>
              <a:rPr lang="en-CA" dirty="0" smtClean="0">
                <a:solidFill>
                  <a:schemeClr val="bg1"/>
                </a:solidFill>
              </a:rPr>
              <a:t> un </a:t>
            </a:r>
            <a:r>
              <a:rPr lang="en-CA" dirty="0" err="1" smtClean="0">
                <a:solidFill>
                  <a:schemeClr val="bg1"/>
                </a:solidFill>
              </a:rPr>
              <a:t>avortement</a:t>
            </a:r>
            <a:r>
              <a:rPr lang="en-CA" dirty="0" smtClean="0">
                <a:solidFill>
                  <a:schemeClr val="bg1"/>
                </a:solidFill>
              </a:rPr>
              <a:t> à </a:t>
            </a:r>
            <a:r>
              <a:rPr lang="en-CA" dirty="0" err="1" smtClean="0">
                <a:solidFill>
                  <a:schemeClr val="bg1"/>
                </a:solidFill>
              </a:rPr>
              <a:t>moindre</a:t>
            </a:r>
            <a:r>
              <a:rPr lang="en-CA" dirty="0" smtClean="0">
                <a:solidFill>
                  <a:schemeClr val="bg1"/>
                </a:solidFill>
              </a:rPr>
              <a:t> </a:t>
            </a:r>
            <a:r>
              <a:rPr lang="en-CA" dirty="0" err="1" smtClean="0">
                <a:solidFill>
                  <a:schemeClr val="bg1"/>
                </a:solidFill>
              </a:rPr>
              <a:t>cout</a:t>
            </a:r>
            <a:r>
              <a:rPr lang="en-CA" dirty="0" smtClean="0">
                <a:solidFill>
                  <a:schemeClr val="bg1"/>
                </a:solidFill>
              </a:rPr>
              <a:t>. </a:t>
            </a:r>
            <a:endParaRPr lang="en-CA" dirty="0">
              <a:solidFill>
                <a:schemeClr val="bg1"/>
              </a:solidFill>
            </a:endParaRPr>
          </a:p>
        </p:txBody>
      </p:sp>
      <p:cxnSp>
        <p:nvCxnSpPr>
          <p:cNvPr id="7" name="Connecteur droit 6"/>
          <p:cNvCxnSpPr/>
          <p:nvPr/>
        </p:nvCxnSpPr>
        <p:spPr>
          <a:xfrm>
            <a:off x="793379"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236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b="1" dirty="0" err="1" smtClean="0">
                <a:solidFill>
                  <a:schemeClr val="bg1"/>
                </a:solidFill>
              </a:rPr>
              <a:t>Que</a:t>
            </a:r>
            <a:r>
              <a:rPr lang="en-CA" b="1" dirty="0" smtClean="0">
                <a:solidFill>
                  <a:schemeClr val="bg1"/>
                </a:solidFill>
              </a:rPr>
              <a:t> faire? </a:t>
            </a:r>
            <a:r>
              <a:rPr lang="en-CA" b="1" dirty="0" err="1" smtClean="0">
                <a:solidFill>
                  <a:schemeClr val="bg1"/>
                </a:solidFill>
              </a:rPr>
              <a:t>Dénoncer</a:t>
            </a:r>
            <a:r>
              <a:rPr lang="en-CA" b="1" dirty="0" smtClean="0">
                <a:solidFill>
                  <a:schemeClr val="bg1"/>
                </a:solidFill>
              </a:rPr>
              <a:t> </a:t>
            </a:r>
            <a:r>
              <a:rPr lang="en-CA" b="1" dirty="0" err="1" smtClean="0">
                <a:solidFill>
                  <a:schemeClr val="bg1"/>
                </a:solidFill>
              </a:rPr>
              <a:t>cette</a:t>
            </a:r>
            <a:r>
              <a:rPr lang="en-CA" b="1" dirty="0" smtClean="0">
                <a:solidFill>
                  <a:schemeClr val="bg1"/>
                </a:solidFill>
              </a:rPr>
              <a:t> </a:t>
            </a:r>
            <a:r>
              <a:rPr lang="en-CA" b="1" dirty="0" err="1" smtClean="0">
                <a:solidFill>
                  <a:schemeClr val="bg1"/>
                </a:solidFill>
              </a:rPr>
              <a:t>réalité</a:t>
            </a:r>
            <a:endParaRPr lang="fr-CA" b="1" dirty="0">
              <a:solidFill>
                <a:schemeClr val="bg1"/>
              </a:solidFill>
            </a:endParaRPr>
          </a:p>
        </p:txBody>
      </p:sp>
      <p:sp>
        <p:nvSpPr>
          <p:cNvPr id="4" name="Espace réservé du contenu 3"/>
          <p:cNvSpPr>
            <a:spLocks noGrp="1"/>
          </p:cNvSpPr>
          <p:nvPr>
            <p:ph idx="1"/>
          </p:nvPr>
        </p:nvSpPr>
        <p:spPr>
          <a:xfrm>
            <a:off x="1008528" y="1990165"/>
            <a:ext cx="10345271" cy="3818964"/>
          </a:xfrm>
        </p:spPr>
        <p:txBody>
          <a:bodyPr>
            <a:noAutofit/>
          </a:bodyPr>
          <a:lstStyle/>
          <a:p>
            <a:pPr marL="0" indent="0">
              <a:buNone/>
            </a:pPr>
            <a:r>
              <a:rPr lang="en-CA" sz="3200" dirty="0">
                <a:solidFill>
                  <a:schemeClr val="bg1"/>
                </a:solidFill>
              </a:rPr>
              <a:t>Documenter </a:t>
            </a:r>
            <a:r>
              <a:rPr lang="en-CA" sz="3200" dirty="0" smtClean="0">
                <a:solidFill>
                  <a:schemeClr val="bg1"/>
                </a:solidFill>
              </a:rPr>
              <a:t>les </a:t>
            </a:r>
            <a:r>
              <a:rPr lang="en-CA" sz="3200" dirty="0" err="1" smtClean="0">
                <a:solidFill>
                  <a:schemeClr val="bg1"/>
                </a:solidFill>
              </a:rPr>
              <a:t>cas</a:t>
            </a:r>
            <a:r>
              <a:rPr lang="en-CA" sz="3200" dirty="0" smtClean="0">
                <a:solidFill>
                  <a:schemeClr val="bg1"/>
                </a:solidFill>
              </a:rPr>
              <a:t> et les impacts </a:t>
            </a:r>
            <a:r>
              <a:rPr lang="en-CA" sz="3200" dirty="0" err="1" smtClean="0">
                <a:solidFill>
                  <a:schemeClr val="bg1"/>
                </a:solidFill>
              </a:rPr>
              <a:t>que</a:t>
            </a:r>
            <a:r>
              <a:rPr lang="en-CA" sz="3200" dirty="0" smtClean="0">
                <a:solidFill>
                  <a:schemeClr val="bg1"/>
                </a:solidFill>
              </a:rPr>
              <a:t> </a:t>
            </a:r>
            <a:r>
              <a:rPr lang="en-CA" sz="3200" dirty="0" err="1" smtClean="0">
                <a:solidFill>
                  <a:schemeClr val="bg1"/>
                </a:solidFill>
              </a:rPr>
              <a:t>cette</a:t>
            </a:r>
            <a:r>
              <a:rPr lang="en-CA" sz="3200" dirty="0" smtClean="0">
                <a:solidFill>
                  <a:schemeClr val="bg1"/>
                </a:solidFill>
              </a:rPr>
              <a:t> situation a </a:t>
            </a:r>
            <a:r>
              <a:rPr lang="en-CA" sz="3200" dirty="0" err="1" smtClean="0">
                <a:solidFill>
                  <a:schemeClr val="bg1"/>
                </a:solidFill>
              </a:rPr>
              <a:t>sur</a:t>
            </a:r>
            <a:r>
              <a:rPr lang="en-CA" sz="3200" dirty="0" smtClean="0">
                <a:solidFill>
                  <a:schemeClr val="bg1"/>
                </a:solidFill>
              </a:rPr>
              <a:t> les femmes </a:t>
            </a:r>
          </a:p>
          <a:p>
            <a:pPr marL="0" indent="0">
              <a:buNone/>
            </a:pPr>
            <a:endParaRPr lang="en-CA" sz="800" dirty="0" smtClean="0">
              <a:solidFill>
                <a:schemeClr val="bg1"/>
              </a:solidFill>
            </a:endParaRPr>
          </a:p>
          <a:p>
            <a:pPr marL="0" indent="0">
              <a:buNone/>
            </a:pPr>
            <a:r>
              <a:rPr lang="en-CA" sz="3200" dirty="0" smtClean="0">
                <a:solidFill>
                  <a:schemeClr val="bg1"/>
                </a:solidFill>
              </a:rPr>
              <a:t>Informer les </a:t>
            </a:r>
            <a:r>
              <a:rPr lang="en-CA" sz="3200" dirty="0" err="1" smtClean="0">
                <a:solidFill>
                  <a:schemeClr val="bg1"/>
                </a:solidFill>
              </a:rPr>
              <a:t>étudiantes</a:t>
            </a:r>
            <a:r>
              <a:rPr lang="en-CA" sz="3200" dirty="0" smtClean="0">
                <a:solidFill>
                  <a:schemeClr val="bg1"/>
                </a:solidFill>
              </a:rPr>
              <a:t>, les associations </a:t>
            </a:r>
            <a:r>
              <a:rPr lang="en-CA" sz="3200" dirty="0" err="1" smtClean="0">
                <a:solidFill>
                  <a:schemeClr val="bg1"/>
                </a:solidFill>
              </a:rPr>
              <a:t>étudiantes</a:t>
            </a:r>
            <a:r>
              <a:rPr lang="en-CA" sz="3200" dirty="0" smtClean="0">
                <a:solidFill>
                  <a:schemeClr val="bg1"/>
                </a:solidFill>
              </a:rPr>
              <a:t>, </a:t>
            </a:r>
            <a:r>
              <a:rPr lang="en-CA" sz="3200" dirty="0" err="1" smtClean="0">
                <a:solidFill>
                  <a:schemeClr val="bg1"/>
                </a:solidFill>
              </a:rPr>
              <a:t>l’administration</a:t>
            </a:r>
            <a:r>
              <a:rPr lang="en-CA" sz="3200" dirty="0" smtClean="0">
                <a:solidFill>
                  <a:schemeClr val="bg1"/>
                </a:solidFill>
              </a:rPr>
              <a:t> de </a:t>
            </a:r>
            <a:r>
              <a:rPr lang="en-CA" sz="3200" dirty="0" err="1" smtClean="0">
                <a:solidFill>
                  <a:schemeClr val="bg1"/>
                </a:solidFill>
              </a:rPr>
              <a:t>l’établissement</a:t>
            </a:r>
            <a:r>
              <a:rPr lang="en-CA" sz="3200" dirty="0" smtClean="0">
                <a:solidFill>
                  <a:schemeClr val="bg1"/>
                </a:solidFill>
              </a:rPr>
              <a:t> </a:t>
            </a:r>
            <a:r>
              <a:rPr lang="en-CA" sz="3200" dirty="0" err="1" smtClean="0">
                <a:solidFill>
                  <a:schemeClr val="bg1"/>
                </a:solidFill>
              </a:rPr>
              <a:t>scolaire</a:t>
            </a:r>
            <a:r>
              <a:rPr lang="en-CA" sz="3200" dirty="0" smtClean="0">
                <a:solidFill>
                  <a:schemeClr val="bg1"/>
                </a:solidFill>
              </a:rPr>
              <a:t> etc. </a:t>
            </a:r>
          </a:p>
          <a:p>
            <a:pPr marL="0" indent="0">
              <a:buNone/>
            </a:pPr>
            <a:endParaRPr lang="en-CA" sz="800" dirty="0" smtClean="0">
              <a:solidFill>
                <a:schemeClr val="bg1"/>
              </a:solidFill>
            </a:endParaRPr>
          </a:p>
          <a:p>
            <a:pPr marL="0" indent="0">
              <a:buNone/>
            </a:pPr>
            <a:r>
              <a:rPr lang="en-CA" sz="3200" dirty="0" smtClean="0">
                <a:solidFill>
                  <a:schemeClr val="bg1"/>
                </a:solidFill>
              </a:rPr>
              <a:t>Se mobiliser pour </a:t>
            </a:r>
            <a:r>
              <a:rPr lang="en-CA" sz="3200" dirty="0" err="1" smtClean="0">
                <a:solidFill>
                  <a:schemeClr val="bg1"/>
                </a:solidFill>
              </a:rPr>
              <a:t>defendre</a:t>
            </a:r>
            <a:r>
              <a:rPr lang="en-CA" sz="3200" dirty="0" smtClean="0">
                <a:solidFill>
                  <a:schemeClr val="bg1"/>
                </a:solidFill>
              </a:rPr>
              <a:t> le droit et </a:t>
            </a:r>
            <a:r>
              <a:rPr lang="en-CA" sz="3200" dirty="0" err="1" smtClean="0">
                <a:solidFill>
                  <a:schemeClr val="bg1"/>
                </a:solidFill>
              </a:rPr>
              <a:t>l’accès</a:t>
            </a:r>
            <a:r>
              <a:rPr lang="en-CA" sz="3200" dirty="0" smtClean="0">
                <a:solidFill>
                  <a:schemeClr val="bg1"/>
                </a:solidFill>
              </a:rPr>
              <a:t> à des services </a:t>
            </a:r>
            <a:r>
              <a:rPr lang="en-CA" sz="3200" dirty="0" err="1" smtClean="0">
                <a:solidFill>
                  <a:schemeClr val="bg1"/>
                </a:solidFill>
              </a:rPr>
              <a:t>d’avortement</a:t>
            </a:r>
            <a:r>
              <a:rPr lang="en-CA" sz="3200" dirty="0" smtClean="0">
                <a:solidFill>
                  <a:schemeClr val="bg1"/>
                </a:solidFill>
              </a:rPr>
              <a:t> </a:t>
            </a:r>
            <a:r>
              <a:rPr lang="en-CA" sz="3200" dirty="0" err="1" smtClean="0">
                <a:solidFill>
                  <a:schemeClr val="bg1"/>
                </a:solidFill>
              </a:rPr>
              <a:t>adaptés</a:t>
            </a:r>
            <a:r>
              <a:rPr lang="en-CA" sz="3200" dirty="0" smtClean="0">
                <a:solidFill>
                  <a:schemeClr val="bg1"/>
                </a:solidFill>
              </a:rPr>
              <a:t>, de </a:t>
            </a:r>
            <a:r>
              <a:rPr lang="en-CA" sz="3200" dirty="0" err="1" smtClean="0">
                <a:solidFill>
                  <a:schemeClr val="bg1"/>
                </a:solidFill>
              </a:rPr>
              <a:t>qualité</a:t>
            </a:r>
            <a:r>
              <a:rPr lang="en-CA" sz="3200" dirty="0" smtClean="0">
                <a:solidFill>
                  <a:schemeClr val="bg1"/>
                </a:solidFill>
              </a:rPr>
              <a:t> et </a:t>
            </a:r>
            <a:r>
              <a:rPr lang="en-CA" sz="3200" dirty="0" err="1" smtClean="0">
                <a:solidFill>
                  <a:schemeClr val="bg1"/>
                </a:solidFill>
              </a:rPr>
              <a:t>gratuits</a:t>
            </a:r>
            <a:r>
              <a:rPr lang="en-CA" sz="3200" dirty="0" smtClean="0">
                <a:solidFill>
                  <a:schemeClr val="bg1"/>
                </a:solidFill>
              </a:rPr>
              <a:t> pour TOUTES</a:t>
            </a:r>
            <a:endParaRPr lang="fr-CA" sz="3200" dirty="0"/>
          </a:p>
        </p:txBody>
      </p:sp>
      <p:cxnSp>
        <p:nvCxnSpPr>
          <p:cNvPr id="5" name="Connecteur droit 4"/>
          <p:cNvCxnSpPr/>
          <p:nvPr/>
        </p:nvCxnSpPr>
        <p:spPr>
          <a:xfrm>
            <a:off x="793379"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8680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b="1" dirty="0" err="1" smtClean="0">
                <a:solidFill>
                  <a:schemeClr val="bg1"/>
                </a:solidFill>
              </a:rPr>
              <a:t>Que</a:t>
            </a:r>
            <a:r>
              <a:rPr lang="en-CA" b="1" dirty="0" smtClean="0">
                <a:solidFill>
                  <a:schemeClr val="bg1"/>
                </a:solidFill>
              </a:rPr>
              <a:t> faire? Changer les choses</a:t>
            </a:r>
            <a:endParaRPr lang="fr-CA" b="1" dirty="0">
              <a:solidFill>
                <a:schemeClr val="bg1"/>
              </a:solidFill>
            </a:endParaRPr>
          </a:p>
        </p:txBody>
      </p:sp>
      <p:sp>
        <p:nvSpPr>
          <p:cNvPr id="4" name="Espace réservé du contenu 3"/>
          <p:cNvSpPr>
            <a:spLocks noGrp="1"/>
          </p:cNvSpPr>
          <p:nvPr>
            <p:ph idx="1"/>
          </p:nvPr>
        </p:nvSpPr>
        <p:spPr>
          <a:xfrm>
            <a:off x="1143000" y="1990165"/>
            <a:ext cx="10210800" cy="3818964"/>
          </a:xfrm>
        </p:spPr>
        <p:txBody>
          <a:bodyPr/>
          <a:lstStyle/>
          <a:p>
            <a:pPr marL="0" indent="0">
              <a:buNone/>
            </a:pPr>
            <a:r>
              <a:rPr lang="en-CA" dirty="0" err="1" smtClean="0">
                <a:solidFill>
                  <a:schemeClr val="bg1"/>
                </a:solidFill>
              </a:rPr>
              <a:t>Obtenir</a:t>
            </a:r>
            <a:r>
              <a:rPr lang="en-CA" dirty="0" smtClean="0">
                <a:solidFill>
                  <a:schemeClr val="bg1"/>
                </a:solidFill>
              </a:rPr>
              <a:t> </a:t>
            </a:r>
            <a:r>
              <a:rPr lang="en-CA" dirty="0" err="1" smtClean="0">
                <a:solidFill>
                  <a:schemeClr val="bg1"/>
                </a:solidFill>
              </a:rPr>
              <a:t>une</a:t>
            </a:r>
            <a:r>
              <a:rPr lang="en-CA" dirty="0" smtClean="0">
                <a:solidFill>
                  <a:schemeClr val="bg1"/>
                </a:solidFill>
              </a:rPr>
              <a:t> modification des services </a:t>
            </a:r>
            <a:r>
              <a:rPr lang="en-CA" dirty="0" err="1" smtClean="0">
                <a:solidFill>
                  <a:schemeClr val="bg1"/>
                </a:solidFill>
              </a:rPr>
              <a:t>couverts</a:t>
            </a:r>
            <a:r>
              <a:rPr lang="en-CA" dirty="0" smtClean="0">
                <a:solidFill>
                  <a:schemeClr val="bg1"/>
                </a:solidFill>
              </a:rPr>
              <a:t> par les assurances </a:t>
            </a:r>
            <a:r>
              <a:rPr lang="en-CA" dirty="0" err="1" smtClean="0">
                <a:solidFill>
                  <a:schemeClr val="bg1"/>
                </a:solidFill>
              </a:rPr>
              <a:t>privées</a:t>
            </a:r>
            <a:r>
              <a:rPr lang="en-CA" dirty="0" smtClean="0">
                <a:solidFill>
                  <a:schemeClr val="bg1"/>
                </a:solidFill>
              </a:rPr>
              <a:t>- sans augmentation du </a:t>
            </a:r>
            <a:r>
              <a:rPr lang="en-CA" dirty="0" err="1" smtClean="0">
                <a:solidFill>
                  <a:schemeClr val="bg1"/>
                </a:solidFill>
              </a:rPr>
              <a:t>cout</a:t>
            </a:r>
            <a:r>
              <a:rPr lang="en-CA" dirty="0" smtClean="0">
                <a:solidFill>
                  <a:schemeClr val="bg1"/>
                </a:solidFill>
              </a:rPr>
              <a:t> de la </a:t>
            </a:r>
            <a:r>
              <a:rPr lang="en-CA" dirty="0" err="1" smtClean="0">
                <a:solidFill>
                  <a:schemeClr val="bg1"/>
                </a:solidFill>
              </a:rPr>
              <a:t>cotisation</a:t>
            </a:r>
            <a:r>
              <a:rPr lang="en-CA" dirty="0" smtClean="0">
                <a:solidFill>
                  <a:schemeClr val="bg1"/>
                </a:solidFill>
              </a:rPr>
              <a:t>- en </a:t>
            </a:r>
            <a:r>
              <a:rPr lang="en-CA" dirty="0" err="1">
                <a:solidFill>
                  <a:schemeClr val="bg1"/>
                </a:solidFill>
              </a:rPr>
              <a:t>faisant</a:t>
            </a:r>
            <a:r>
              <a:rPr lang="en-CA" dirty="0">
                <a:solidFill>
                  <a:schemeClr val="bg1"/>
                </a:solidFill>
              </a:rPr>
              <a:t> </a:t>
            </a:r>
            <a:r>
              <a:rPr lang="en-CA" dirty="0" err="1">
                <a:solidFill>
                  <a:schemeClr val="bg1"/>
                </a:solidFill>
              </a:rPr>
              <a:t>pression</a:t>
            </a:r>
            <a:r>
              <a:rPr lang="en-CA" dirty="0">
                <a:solidFill>
                  <a:schemeClr val="bg1"/>
                </a:solidFill>
              </a:rPr>
              <a:t> </a:t>
            </a:r>
            <a:r>
              <a:rPr lang="en-CA" dirty="0" err="1">
                <a:solidFill>
                  <a:schemeClr val="bg1"/>
                </a:solidFill>
              </a:rPr>
              <a:t>sur</a:t>
            </a:r>
            <a:r>
              <a:rPr lang="en-CA" dirty="0">
                <a:solidFill>
                  <a:schemeClr val="bg1"/>
                </a:solidFill>
              </a:rPr>
              <a:t> les </a:t>
            </a:r>
            <a:r>
              <a:rPr lang="en-CA" dirty="0" err="1" smtClean="0">
                <a:solidFill>
                  <a:schemeClr val="bg1"/>
                </a:solidFill>
              </a:rPr>
              <a:t>personnes</a:t>
            </a:r>
            <a:r>
              <a:rPr lang="en-CA" dirty="0" smtClean="0">
                <a:solidFill>
                  <a:schemeClr val="bg1"/>
                </a:solidFill>
              </a:rPr>
              <a:t> </a:t>
            </a:r>
            <a:r>
              <a:rPr lang="en-CA" dirty="0">
                <a:solidFill>
                  <a:schemeClr val="bg1"/>
                </a:solidFill>
              </a:rPr>
              <a:t>qui </a:t>
            </a:r>
            <a:r>
              <a:rPr lang="en-CA" dirty="0" err="1" smtClean="0">
                <a:solidFill>
                  <a:schemeClr val="bg1"/>
                </a:solidFill>
              </a:rPr>
              <a:t>participent</a:t>
            </a:r>
            <a:r>
              <a:rPr lang="en-CA" dirty="0" smtClean="0">
                <a:solidFill>
                  <a:schemeClr val="bg1"/>
                </a:solidFill>
              </a:rPr>
              <a:t> </a:t>
            </a:r>
            <a:r>
              <a:rPr lang="en-CA" dirty="0">
                <a:solidFill>
                  <a:schemeClr val="bg1"/>
                </a:solidFill>
              </a:rPr>
              <a:t>à la </a:t>
            </a:r>
            <a:r>
              <a:rPr lang="en-CA" dirty="0" err="1" smtClean="0">
                <a:solidFill>
                  <a:schemeClr val="bg1"/>
                </a:solidFill>
              </a:rPr>
              <a:t>négociation</a:t>
            </a:r>
            <a:r>
              <a:rPr lang="en-CA" dirty="0" smtClean="0">
                <a:solidFill>
                  <a:schemeClr val="bg1"/>
                </a:solidFill>
              </a:rPr>
              <a:t>. </a:t>
            </a:r>
            <a:r>
              <a:rPr lang="en-CA" dirty="0" err="1" smtClean="0">
                <a:solidFill>
                  <a:schemeClr val="bg1"/>
                </a:solidFill>
              </a:rPr>
              <a:t>C’est</a:t>
            </a:r>
            <a:r>
              <a:rPr lang="en-CA" dirty="0" smtClean="0">
                <a:solidFill>
                  <a:schemeClr val="bg1"/>
                </a:solidFill>
              </a:rPr>
              <a:t> </a:t>
            </a:r>
            <a:r>
              <a:rPr lang="en-CA" dirty="0" err="1" smtClean="0">
                <a:solidFill>
                  <a:schemeClr val="bg1"/>
                </a:solidFill>
              </a:rPr>
              <a:t>ce</a:t>
            </a:r>
            <a:r>
              <a:rPr lang="en-CA" dirty="0" smtClean="0">
                <a:solidFill>
                  <a:schemeClr val="bg1"/>
                </a:solidFill>
              </a:rPr>
              <a:t> </a:t>
            </a:r>
            <a:r>
              <a:rPr lang="en-CA" dirty="0" err="1" smtClean="0">
                <a:solidFill>
                  <a:schemeClr val="bg1"/>
                </a:solidFill>
              </a:rPr>
              <a:t>que</a:t>
            </a:r>
            <a:r>
              <a:rPr lang="en-CA" dirty="0" smtClean="0">
                <a:solidFill>
                  <a:schemeClr val="bg1"/>
                </a:solidFill>
              </a:rPr>
              <a:t> font </a:t>
            </a:r>
            <a:r>
              <a:rPr lang="en-CA" dirty="0" err="1" smtClean="0">
                <a:solidFill>
                  <a:schemeClr val="bg1"/>
                </a:solidFill>
              </a:rPr>
              <a:t>actuellement</a:t>
            </a:r>
            <a:r>
              <a:rPr lang="en-CA" dirty="0" smtClean="0">
                <a:solidFill>
                  <a:schemeClr val="bg1"/>
                </a:solidFill>
              </a:rPr>
              <a:t> la FQPN et le </a:t>
            </a:r>
            <a:r>
              <a:rPr lang="en-CA" dirty="0" err="1">
                <a:solidFill>
                  <a:schemeClr val="bg1"/>
                </a:solidFill>
              </a:rPr>
              <a:t>R</a:t>
            </a:r>
            <a:r>
              <a:rPr lang="en-CA" dirty="0" err="1" smtClean="0">
                <a:solidFill>
                  <a:schemeClr val="bg1"/>
                </a:solidFill>
              </a:rPr>
              <a:t>éseau</a:t>
            </a:r>
            <a:r>
              <a:rPr lang="en-CA" dirty="0" smtClean="0">
                <a:solidFill>
                  <a:schemeClr val="bg1"/>
                </a:solidFill>
              </a:rPr>
              <a:t> de </a:t>
            </a:r>
            <a:r>
              <a:rPr lang="en-CA" dirty="0" err="1" smtClean="0">
                <a:solidFill>
                  <a:schemeClr val="bg1"/>
                </a:solidFill>
              </a:rPr>
              <a:t>veille</a:t>
            </a:r>
            <a:r>
              <a:rPr lang="en-CA" dirty="0" smtClean="0">
                <a:solidFill>
                  <a:schemeClr val="bg1"/>
                </a:solidFill>
              </a:rPr>
              <a:t> et de mobilisation </a:t>
            </a:r>
            <a:r>
              <a:rPr lang="en-CA" dirty="0" err="1" smtClean="0">
                <a:solidFill>
                  <a:schemeClr val="bg1"/>
                </a:solidFill>
              </a:rPr>
              <a:t>sur</a:t>
            </a:r>
            <a:r>
              <a:rPr lang="en-CA" dirty="0" smtClean="0">
                <a:solidFill>
                  <a:schemeClr val="bg1"/>
                </a:solidFill>
              </a:rPr>
              <a:t> </a:t>
            </a:r>
            <a:r>
              <a:rPr lang="en-CA" dirty="0" err="1" smtClean="0">
                <a:solidFill>
                  <a:schemeClr val="bg1"/>
                </a:solidFill>
              </a:rPr>
              <a:t>l’avortement</a:t>
            </a:r>
            <a:r>
              <a:rPr lang="en-CA" dirty="0" smtClean="0">
                <a:solidFill>
                  <a:schemeClr val="bg1"/>
                </a:solidFill>
              </a:rPr>
              <a:t> </a:t>
            </a:r>
          </a:p>
          <a:p>
            <a:pPr marL="0" indent="0">
              <a:buNone/>
            </a:pPr>
            <a:r>
              <a:rPr lang="en-CA" dirty="0" smtClean="0">
                <a:solidFill>
                  <a:schemeClr val="bg1"/>
                </a:solidFill>
              </a:rPr>
              <a:t>Mobiliser la </a:t>
            </a:r>
            <a:r>
              <a:rPr lang="en-CA" dirty="0" err="1" smtClean="0">
                <a:solidFill>
                  <a:schemeClr val="bg1"/>
                </a:solidFill>
              </a:rPr>
              <a:t>communauté</a:t>
            </a:r>
            <a:r>
              <a:rPr lang="en-CA" dirty="0" smtClean="0">
                <a:solidFill>
                  <a:schemeClr val="bg1"/>
                </a:solidFill>
              </a:rPr>
              <a:t> </a:t>
            </a:r>
            <a:r>
              <a:rPr lang="en-CA" dirty="0" err="1" smtClean="0">
                <a:solidFill>
                  <a:schemeClr val="bg1"/>
                </a:solidFill>
              </a:rPr>
              <a:t>étudiante</a:t>
            </a:r>
            <a:r>
              <a:rPr lang="en-CA" dirty="0" smtClean="0">
                <a:solidFill>
                  <a:schemeClr val="bg1"/>
                </a:solidFill>
              </a:rPr>
              <a:t> </a:t>
            </a:r>
            <a:r>
              <a:rPr lang="en-CA" dirty="0" err="1" smtClean="0">
                <a:solidFill>
                  <a:schemeClr val="bg1"/>
                </a:solidFill>
              </a:rPr>
              <a:t>autour</a:t>
            </a:r>
            <a:r>
              <a:rPr lang="en-CA" dirty="0" smtClean="0">
                <a:solidFill>
                  <a:schemeClr val="bg1"/>
                </a:solidFill>
              </a:rPr>
              <a:t> de </a:t>
            </a:r>
            <a:r>
              <a:rPr lang="en-CA" dirty="0" err="1" smtClean="0">
                <a:solidFill>
                  <a:schemeClr val="bg1"/>
                </a:solidFill>
              </a:rPr>
              <a:t>cet</a:t>
            </a:r>
            <a:r>
              <a:rPr lang="en-CA" dirty="0" smtClean="0">
                <a:solidFill>
                  <a:schemeClr val="bg1"/>
                </a:solidFill>
              </a:rPr>
              <a:t> </a:t>
            </a:r>
            <a:r>
              <a:rPr lang="en-CA" dirty="0" err="1" smtClean="0">
                <a:solidFill>
                  <a:schemeClr val="bg1"/>
                </a:solidFill>
              </a:rPr>
              <a:t>enjeu</a:t>
            </a:r>
            <a:r>
              <a:rPr lang="en-CA" dirty="0" smtClean="0">
                <a:solidFill>
                  <a:schemeClr val="bg1"/>
                </a:solidFill>
              </a:rPr>
              <a:t> (</a:t>
            </a:r>
            <a:r>
              <a:rPr lang="en-CA" dirty="0" err="1" smtClean="0">
                <a:solidFill>
                  <a:schemeClr val="bg1"/>
                </a:solidFill>
              </a:rPr>
              <a:t>contacter</a:t>
            </a:r>
            <a:r>
              <a:rPr lang="en-CA" dirty="0" smtClean="0">
                <a:solidFill>
                  <a:schemeClr val="bg1"/>
                </a:solidFill>
              </a:rPr>
              <a:t> </a:t>
            </a:r>
            <a:r>
              <a:rPr lang="en-CA" dirty="0" err="1" smtClean="0">
                <a:solidFill>
                  <a:schemeClr val="bg1"/>
                </a:solidFill>
              </a:rPr>
              <a:t>l’administration</a:t>
            </a:r>
            <a:r>
              <a:rPr lang="en-CA" dirty="0" smtClean="0">
                <a:solidFill>
                  <a:schemeClr val="bg1"/>
                </a:solidFill>
              </a:rPr>
              <a:t>, organiser un atelier, un café </a:t>
            </a:r>
            <a:r>
              <a:rPr lang="en-CA" dirty="0" err="1" smtClean="0">
                <a:solidFill>
                  <a:schemeClr val="bg1"/>
                </a:solidFill>
              </a:rPr>
              <a:t>rencontre</a:t>
            </a:r>
            <a:r>
              <a:rPr lang="en-CA" dirty="0" smtClean="0">
                <a:solidFill>
                  <a:schemeClr val="bg1"/>
                </a:solidFill>
              </a:rPr>
              <a:t>, un </a:t>
            </a:r>
            <a:r>
              <a:rPr lang="en-CA" dirty="0" err="1" smtClean="0">
                <a:solidFill>
                  <a:schemeClr val="bg1"/>
                </a:solidFill>
              </a:rPr>
              <a:t>kiosque</a:t>
            </a:r>
            <a:r>
              <a:rPr lang="en-CA" dirty="0" smtClean="0">
                <a:solidFill>
                  <a:schemeClr val="bg1"/>
                </a:solidFill>
              </a:rPr>
              <a:t>, </a:t>
            </a:r>
            <a:r>
              <a:rPr lang="en-CA" dirty="0" err="1" smtClean="0">
                <a:solidFill>
                  <a:schemeClr val="bg1"/>
                </a:solidFill>
              </a:rPr>
              <a:t>une</a:t>
            </a:r>
            <a:r>
              <a:rPr lang="en-CA" dirty="0" smtClean="0">
                <a:solidFill>
                  <a:schemeClr val="bg1"/>
                </a:solidFill>
              </a:rPr>
              <a:t> projection de film…Le centre de documentation </a:t>
            </a:r>
            <a:r>
              <a:rPr lang="en-CA" dirty="0" err="1" smtClean="0">
                <a:solidFill>
                  <a:schemeClr val="bg1"/>
                </a:solidFill>
              </a:rPr>
              <a:t>virtuel</a:t>
            </a:r>
            <a:r>
              <a:rPr lang="en-CA" dirty="0" smtClean="0">
                <a:solidFill>
                  <a:schemeClr val="bg1"/>
                </a:solidFill>
              </a:rPr>
              <a:t> de la FQPN </a:t>
            </a:r>
            <a:r>
              <a:rPr lang="en-CA" dirty="0" err="1" smtClean="0">
                <a:solidFill>
                  <a:schemeClr val="bg1"/>
                </a:solidFill>
              </a:rPr>
              <a:t>fourmille</a:t>
            </a:r>
            <a:r>
              <a:rPr lang="en-CA" dirty="0" smtClean="0">
                <a:solidFill>
                  <a:schemeClr val="bg1"/>
                </a:solidFill>
              </a:rPr>
              <a:t> de </a:t>
            </a:r>
            <a:r>
              <a:rPr lang="en-CA" dirty="0" err="1" smtClean="0">
                <a:solidFill>
                  <a:schemeClr val="bg1"/>
                </a:solidFill>
              </a:rPr>
              <a:t>ressources</a:t>
            </a:r>
            <a:r>
              <a:rPr lang="en-CA" dirty="0" smtClean="0">
                <a:solidFill>
                  <a:schemeClr val="bg1"/>
                </a:solidFill>
              </a:rPr>
              <a:t>…)</a:t>
            </a:r>
            <a:endParaRPr lang="fr-CA" dirty="0"/>
          </a:p>
        </p:txBody>
      </p:sp>
      <p:cxnSp>
        <p:nvCxnSpPr>
          <p:cNvPr id="5" name="Connecteur droit 4"/>
          <p:cNvCxnSpPr/>
          <p:nvPr/>
        </p:nvCxnSpPr>
        <p:spPr>
          <a:xfrm>
            <a:off x="793379"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6912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en-CA" b="1" dirty="0">
                <a:solidFill>
                  <a:schemeClr val="bg1"/>
                </a:solidFill>
              </a:rPr>
              <a:t>Continuer à </a:t>
            </a:r>
            <a:r>
              <a:rPr lang="en-CA" b="1" dirty="0" err="1">
                <a:solidFill>
                  <a:schemeClr val="bg1"/>
                </a:solidFill>
              </a:rPr>
              <a:t>militer</a:t>
            </a:r>
            <a:r>
              <a:rPr lang="en-CA" b="1" dirty="0">
                <a:solidFill>
                  <a:schemeClr val="bg1"/>
                </a:solidFill>
              </a:rPr>
              <a:t> pour le </a:t>
            </a:r>
            <a:r>
              <a:rPr lang="en-CA" b="1" dirty="0" err="1">
                <a:solidFill>
                  <a:schemeClr val="bg1"/>
                </a:solidFill>
              </a:rPr>
              <a:t>libre</a:t>
            </a:r>
            <a:r>
              <a:rPr lang="en-CA" b="1" dirty="0">
                <a:solidFill>
                  <a:schemeClr val="bg1"/>
                </a:solidFill>
              </a:rPr>
              <a:t> </a:t>
            </a:r>
            <a:r>
              <a:rPr lang="en-CA" b="1" dirty="0" err="1">
                <a:solidFill>
                  <a:schemeClr val="bg1"/>
                </a:solidFill>
              </a:rPr>
              <a:t>choix</a:t>
            </a:r>
            <a:r>
              <a:rPr lang="en-CA" b="1" dirty="0">
                <a:solidFill>
                  <a:schemeClr val="bg1"/>
                </a:solidFill>
              </a:rPr>
              <a:t> pour </a:t>
            </a:r>
            <a:r>
              <a:rPr lang="en-CA" b="1" dirty="0" err="1" smtClean="0">
                <a:solidFill>
                  <a:schemeClr val="bg1"/>
                </a:solidFill>
              </a:rPr>
              <a:t>toutes</a:t>
            </a:r>
            <a:r>
              <a:rPr lang="en-CA" b="1" dirty="0" smtClean="0">
                <a:solidFill>
                  <a:schemeClr val="bg1"/>
                </a:solidFill>
              </a:rPr>
              <a:t>!</a:t>
            </a:r>
            <a:endParaRPr lang="fr-CA" b="1" dirty="0">
              <a:solidFill>
                <a:schemeClr val="bg1"/>
              </a:solidFill>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900" y="2021542"/>
            <a:ext cx="5410200" cy="4267200"/>
          </a:xfrm>
          <a:prstGeom prst="rect">
            <a:avLst/>
          </a:prstGeom>
        </p:spPr>
      </p:pic>
      <p:cxnSp>
        <p:nvCxnSpPr>
          <p:cNvPr id="7" name="Connecteur droit 6"/>
          <p:cNvCxnSpPr/>
          <p:nvPr/>
        </p:nvCxnSpPr>
        <p:spPr>
          <a:xfrm>
            <a:off x="3805518" y="6562165"/>
            <a:ext cx="4652682" cy="13447"/>
          </a:xfrm>
          <a:prstGeom prst="line">
            <a:avLst/>
          </a:prstGeom>
          <a:ln w="38100">
            <a:solidFill>
              <a:srgbClr val="E2671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614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9" name="ZoneTexte 8"/>
          <p:cNvSpPr txBox="1"/>
          <p:nvPr/>
        </p:nvSpPr>
        <p:spPr>
          <a:xfrm>
            <a:off x="457200" y="587829"/>
            <a:ext cx="11064240" cy="2123658"/>
          </a:xfrm>
          <a:prstGeom prst="rect">
            <a:avLst/>
          </a:prstGeom>
          <a:noFill/>
          <a:ln w="28575">
            <a:solidFill>
              <a:schemeClr val="bg1"/>
            </a:solidFill>
          </a:ln>
        </p:spPr>
        <p:txBody>
          <a:bodyPr wrap="square" rtlCol="0">
            <a:spAutoFit/>
          </a:bodyPr>
          <a:lstStyle/>
          <a:p>
            <a:pPr algn="ctr"/>
            <a:r>
              <a:rPr lang="fr-CA" sz="2200" dirty="0" smtClean="0">
                <a:solidFill>
                  <a:schemeClr val="bg1"/>
                </a:solidFill>
              </a:rPr>
              <a:t>La FQPN est un organisme communautaire constitué de groupes de femmes et de personnes préoccupées par la santé sexuelle et reproductive. Elle existe depuis 1972. </a:t>
            </a:r>
          </a:p>
          <a:p>
            <a:pPr algn="ctr"/>
            <a:r>
              <a:rPr lang="fr-CA" sz="2200" dirty="0" smtClean="0">
                <a:solidFill>
                  <a:schemeClr val="bg1"/>
                </a:solidFill>
              </a:rPr>
              <a:t>Son mandat est de sensibiliser, d’informer et d’encourager la réflexion critique en santé sexuelle et reproductive et de promouvoir le libre choix face à la maternité.</a:t>
            </a:r>
          </a:p>
          <a:p>
            <a:pPr algn="ctr"/>
            <a:r>
              <a:rPr lang="fr-CA" sz="2200" dirty="0" smtClean="0">
                <a:solidFill>
                  <a:schemeClr val="bg1"/>
                </a:solidFill>
              </a:rPr>
              <a:t>La FQPN s’adresse à toutes les femmes. Elle travaille sur ces questions dans une perspective féministe, de promotion de la santé et de justice sociale.</a:t>
            </a:r>
          </a:p>
        </p:txBody>
      </p:sp>
      <p:sp>
        <p:nvSpPr>
          <p:cNvPr id="2" name="ZoneTexte 1"/>
          <p:cNvSpPr txBox="1"/>
          <p:nvPr/>
        </p:nvSpPr>
        <p:spPr>
          <a:xfrm>
            <a:off x="2342606" y="3500845"/>
            <a:ext cx="9335588" cy="2554545"/>
          </a:xfrm>
          <a:prstGeom prst="rect">
            <a:avLst/>
          </a:prstGeom>
          <a:noFill/>
        </p:spPr>
        <p:txBody>
          <a:bodyPr wrap="square" rtlCol="0">
            <a:spAutoFit/>
          </a:bodyPr>
          <a:lstStyle/>
          <a:p>
            <a:r>
              <a:rPr lang="en-CA" sz="2000" dirty="0" smtClean="0">
                <a:solidFill>
                  <a:schemeClr val="bg1"/>
                </a:solidFill>
              </a:rPr>
              <a:t>La FQPN anime un </a:t>
            </a:r>
            <a:r>
              <a:rPr lang="en-CA" sz="2000" dirty="0" err="1" smtClean="0">
                <a:solidFill>
                  <a:schemeClr val="bg1"/>
                </a:solidFill>
              </a:rPr>
              <a:t>réseau</a:t>
            </a:r>
            <a:r>
              <a:rPr lang="en-CA" sz="2000" dirty="0" smtClean="0">
                <a:solidFill>
                  <a:schemeClr val="bg1"/>
                </a:solidFill>
              </a:rPr>
              <a:t> de </a:t>
            </a:r>
            <a:r>
              <a:rPr lang="en-CA" sz="2000" dirty="0" err="1" smtClean="0">
                <a:solidFill>
                  <a:schemeClr val="bg1"/>
                </a:solidFill>
              </a:rPr>
              <a:t>veille</a:t>
            </a:r>
            <a:r>
              <a:rPr lang="en-CA" sz="2000" dirty="0" smtClean="0">
                <a:solidFill>
                  <a:schemeClr val="bg1"/>
                </a:solidFill>
              </a:rPr>
              <a:t> et de mobilisation </a:t>
            </a:r>
            <a:r>
              <a:rPr lang="en-CA" sz="2000" dirty="0" err="1" smtClean="0">
                <a:solidFill>
                  <a:schemeClr val="bg1"/>
                </a:solidFill>
              </a:rPr>
              <a:t>sur</a:t>
            </a:r>
            <a:r>
              <a:rPr lang="en-CA" sz="2000" dirty="0" smtClean="0">
                <a:solidFill>
                  <a:schemeClr val="bg1"/>
                </a:solidFill>
              </a:rPr>
              <a:t> </a:t>
            </a:r>
            <a:r>
              <a:rPr lang="en-CA" sz="2000" dirty="0" err="1" smtClean="0">
                <a:solidFill>
                  <a:schemeClr val="bg1"/>
                </a:solidFill>
              </a:rPr>
              <a:t>l’avortement</a:t>
            </a:r>
            <a:r>
              <a:rPr lang="en-CA" sz="2000" dirty="0" smtClean="0">
                <a:solidFill>
                  <a:schemeClr val="bg1"/>
                </a:solidFill>
              </a:rPr>
              <a:t> </a:t>
            </a:r>
            <a:r>
              <a:rPr lang="en-CA" sz="2000" dirty="0" err="1" smtClean="0">
                <a:solidFill>
                  <a:schemeClr val="bg1"/>
                </a:solidFill>
              </a:rPr>
              <a:t>regroupant</a:t>
            </a:r>
            <a:r>
              <a:rPr lang="en-CA" sz="2000" dirty="0" smtClean="0">
                <a:solidFill>
                  <a:schemeClr val="bg1"/>
                </a:solidFill>
              </a:rPr>
              <a:t> </a:t>
            </a:r>
            <a:r>
              <a:rPr lang="en-CA" sz="2000" dirty="0" err="1" smtClean="0">
                <a:solidFill>
                  <a:schemeClr val="bg1"/>
                </a:solidFill>
              </a:rPr>
              <a:t>prestataires</a:t>
            </a:r>
            <a:r>
              <a:rPr lang="en-CA" sz="2000" dirty="0" smtClean="0">
                <a:solidFill>
                  <a:schemeClr val="bg1"/>
                </a:solidFill>
              </a:rPr>
              <a:t> de services, </a:t>
            </a:r>
            <a:r>
              <a:rPr lang="en-CA" sz="2000" dirty="0" err="1" smtClean="0">
                <a:solidFill>
                  <a:schemeClr val="bg1"/>
                </a:solidFill>
              </a:rPr>
              <a:t>syndicats</a:t>
            </a:r>
            <a:r>
              <a:rPr lang="en-CA" sz="2000" dirty="0" smtClean="0">
                <a:solidFill>
                  <a:schemeClr val="bg1"/>
                </a:solidFill>
              </a:rPr>
              <a:t>, </a:t>
            </a:r>
            <a:r>
              <a:rPr lang="en-CA" sz="2000" dirty="0" err="1" smtClean="0">
                <a:solidFill>
                  <a:schemeClr val="bg1"/>
                </a:solidFill>
              </a:rPr>
              <a:t>groupes</a:t>
            </a:r>
            <a:r>
              <a:rPr lang="en-CA" sz="2000" dirty="0" smtClean="0">
                <a:solidFill>
                  <a:schemeClr val="bg1"/>
                </a:solidFill>
              </a:rPr>
              <a:t> </a:t>
            </a:r>
            <a:r>
              <a:rPr lang="en-CA" sz="2000" dirty="0" err="1" smtClean="0">
                <a:solidFill>
                  <a:schemeClr val="bg1"/>
                </a:solidFill>
              </a:rPr>
              <a:t>communautaires</a:t>
            </a:r>
            <a:r>
              <a:rPr lang="en-CA" sz="2000" dirty="0" smtClean="0">
                <a:solidFill>
                  <a:schemeClr val="bg1"/>
                </a:solidFill>
              </a:rPr>
              <a:t>, associations </a:t>
            </a:r>
            <a:r>
              <a:rPr lang="en-CA" sz="2000" dirty="0" err="1" smtClean="0">
                <a:solidFill>
                  <a:schemeClr val="bg1"/>
                </a:solidFill>
              </a:rPr>
              <a:t>étudiantes</a:t>
            </a:r>
            <a:r>
              <a:rPr lang="en-CA" sz="2000" dirty="0" smtClean="0">
                <a:solidFill>
                  <a:schemeClr val="bg1"/>
                </a:solidFill>
              </a:rPr>
              <a:t> et militants et </a:t>
            </a:r>
            <a:r>
              <a:rPr lang="en-CA" sz="2000" dirty="0" err="1" smtClean="0">
                <a:solidFill>
                  <a:schemeClr val="bg1"/>
                </a:solidFill>
              </a:rPr>
              <a:t>militantes</a:t>
            </a:r>
            <a:r>
              <a:rPr lang="en-CA" sz="2000" dirty="0" smtClean="0">
                <a:solidFill>
                  <a:schemeClr val="bg1"/>
                </a:solidFill>
              </a:rPr>
              <a:t>. </a:t>
            </a:r>
          </a:p>
          <a:p>
            <a:endParaRPr lang="en-CA" sz="2000" dirty="0" smtClean="0">
              <a:solidFill>
                <a:schemeClr val="bg1"/>
              </a:solidFill>
            </a:endParaRPr>
          </a:p>
          <a:p>
            <a:r>
              <a:rPr lang="en-CA" sz="2000" dirty="0" smtClean="0">
                <a:solidFill>
                  <a:schemeClr val="bg1"/>
                </a:solidFill>
              </a:rPr>
              <a:t>Un des </a:t>
            </a:r>
            <a:r>
              <a:rPr lang="en-CA" sz="2000" dirty="0" err="1" smtClean="0">
                <a:solidFill>
                  <a:schemeClr val="bg1"/>
                </a:solidFill>
              </a:rPr>
              <a:t>enjeux</a:t>
            </a:r>
            <a:r>
              <a:rPr lang="en-CA" sz="2000" dirty="0" smtClean="0">
                <a:solidFill>
                  <a:schemeClr val="bg1"/>
                </a:solidFill>
              </a:rPr>
              <a:t> </a:t>
            </a:r>
            <a:r>
              <a:rPr lang="en-CA" sz="2000" dirty="0" err="1" smtClean="0">
                <a:solidFill>
                  <a:schemeClr val="bg1"/>
                </a:solidFill>
              </a:rPr>
              <a:t>prioritaires</a:t>
            </a:r>
            <a:r>
              <a:rPr lang="en-CA" sz="2000" dirty="0" smtClean="0">
                <a:solidFill>
                  <a:schemeClr val="bg1"/>
                </a:solidFill>
              </a:rPr>
              <a:t> de </a:t>
            </a:r>
            <a:r>
              <a:rPr lang="en-CA" sz="2000" dirty="0" err="1" smtClean="0">
                <a:solidFill>
                  <a:schemeClr val="bg1"/>
                </a:solidFill>
              </a:rPr>
              <a:t>l’année</a:t>
            </a:r>
            <a:r>
              <a:rPr lang="en-CA" sz="2000" dirty="0" smtClean="0">
                <a:solidFill>
                  <a:schemeClr val="bg1"/>
                </a:solidFill>
              </a:rPr>
              <a:t> </a:t>
            </a:r>
            <a:r>
              <a:rPr lang="en-CA" sz="2000" dirty="0" err="1" smtClean="0">
                <a:solidFill>
                  <a:schemeClr val="bg1"/>
                </a:solidFill>
              </a:rPr>
              <a:t>est</a:t>
            </a:r>
            <a:r>
              <a:rPr lang="en-CA" sz="2000" dirty="0" smtClean="0">
                <a:solidFill>
                  <a:schemeClr val="bg1"/>
                </a:solidFill>
              </a:rPr>
              <a:t> </a:t>
            </a:r>
            <a:r>
              <a:rPr lang="en-CA" sz="2000" dirty="0" err="1" smtClean="0">
                <a:solidFill>
                  <a:schemeClr val="bg1"/>
                </a:solidFill>
              </a:rPr>
              <a:t>l’accès</a:t>
            </a:r>
            <a:r>
              <a:rPr lang="en-CA" sz="2000" dirty="0" smtClean="0">
                <a:solidFill>
                  <a:schemeClr val="bg1"/>
                </a:solidFill>
              </a:rPr>
              <a:t> aux services </a:t>
            </a:r>
            <a:r>
              <a:rPr lang="en-CA" sz="2000" dirty="0" err="1" smtClean="0">
                <a:solidFill>
                  <a:schemeClr val="bg1"/>
                </a:solidFill>
              </a:rPr>
              <a:t>d’avortement</a:t>
            </a:r>
            <a:r>
              <a:rPr lang="en-CA" sz="2000" dirty="0" smtClean="0">
                <a:solidFill>
                  <a:schemeClr val="bg1"/>
                </a:solidFill>
              </a:rPr>
              <a:t> pour les </a:t>
            </a:r>
            <a:r>
              <a:rPr lang="en-CA" sz="2000" dirty="0" err="1" smtClean="0">
                <a:solidFill>
                  <a:schemeClr val="bg1"/>
                </a:solidFill>
              </a:rPr>
              <a:t>personnes</a:t>
            </a:r>
            <a:r>
              <a:rPr lang="en-CA" sz="2000" dirty="0" smtClean="0">
                <a:solidFill>
                  <a:schemeClr val="bg1"/>
                </a:solidFill>
              </a:rPr>
              <a:t> à </a:t>
            </a:r>
            <a:r>
              <a:rPr lang="en-CA" sz="2000" dirty="0" err="1" smtClean="0">
                <a:solidFill>
                  <a:schemeClr val="bg1"/>
                </a:solidFill>
              </a:rPr>
              <a:t>statut</a:t>
            </a:r>
            <a:r>
              <a:rPr lang="en-CA" sz="2000" dirty="0">
                <a:solidFill>
                  <a:schemeClr val="bg1"/>
                </a:solidFill>
              </a:rPr>
              <a:t> </a:t>
            </a:r>
            <a:r>
              <a:rPr lang="en-CA" sz="2000" dirty="0" err="1" smtClean="0">
                <a:solidFill>
                  <a:schemeClr val="bg1"/>
                </a:solidFill>
              </a:rPr>
              <a:t>précaire</a:t>
            </a:r>
            <a:r>
              <a:rPr lang="en-CA" sz="2000" dirty="0" smtClean="0">
                <a:solidFill>
                  <a:schemeClr val="bg1"/>
                </a:solidFill>
              </a:rPr>
              <a:t>, </a:t>
            </a:r>
            <a:r>
              <a:rPr lang="en-CA" sz="2000" dirty="0" err="1" smtClean="0">
                <a:solidFill>
                  <a:schemeClr val="bg1"/>
                </a:solidFill>
              </a:rPr>
              <a:t>notamment</a:t>
            </a:r>
            <a:r>
              <a:rPr lang="en-CA" sz="2000" dirty="0" smtClean="0">
                <a:solidFill>
                  <a:schemeClr val="bg1"/>
                </a:solidFill>
              </a:rPr>
              <a:t> les </a:t>
            </a:r>
            <a:r>
              <a:rPr lang="en-CA" sz="2000" dirty="0" err="1" smtClean="0">
                <a:solidFill>
                  <a:schemeClr val="bg1"/>
                </a:solidFill>
              </a:rPr>
              <a:t>étudiantes</a:t>
            </a:r>
            <a:r>
              <a:rPr lang="en-CA" sz="2000" dirty="0" smtClean="0">
                <a:solidFill>
                  <a:schemeClr val="bg1"/>
                </a:solidFill>
              </a:rPr>
              <a:t> </a:t>
            </a:r>
            <a:r>
              <a:rPr lang="en-CA" sz="2000" dirty="0" err="1" smtClean="0">
                <a:solidFill>
                  <a:schemeClr val="bg1"/>
                </a:solidFill>
              </a:rPr>
              <a:t>étrangères</a:t>
            </a:r>
            <a:r>
              <a:rPr lang="en-CA" sz="2000" dirty="0" smtClean="0">
                <a:solidFill>
                  <a:schemeClr val="bg1"/>
                </a:solidFill>
              </a:rPr>
              <a:t>.</a:t>
            </a:r>
          </a:p>
          <a:p>
            <a:endParaRPr lang="en-CA" sz="2000" dirty="0" smtClean="0">
              <a:solidFill>
                <a:schemeClr val="bg1"/>
              </a:solidFill>
            </a:endParaRPr>
          </a:p>
          <a:p>
            <a:r>
              <a:rPr lang="en-CA" sz="2000" dirty="0" smtClean="0">
                <a:solidFill>
                  <a:schemeClr val="bg1"/>
                </a:solidFill>
              </a:rPr>
              <a:t>Pour </a:t>
            </a:r>
            <a:r>
              <a:rPr lang="en-CA" sz="2000" dirty="0" err="1" smtClean="0">
                <a:solidFill>
                  <a:schemeClr val="bg1"/>
                </a:solidFill>
              </a:rPr>
              <a:t>devenir</a:t>
            </a:r>
            <a:r>
              <a:rPr lang="en-CA" sz="2000" dirty="0" smtClean="0">
                <a:solidFill>
                  <a:schemeClr val="bg1"/>
                </a:solidFill>
              </a:rPr>
              <a:t> </a:t>
            </a:r>
            <a:r>
              <a:rPr lang="en-CA" sz="2000" dirty="0" err="1" smtClean="0">
                <a:solidFill>
                  <a:schemeClr val="bg1"/>
                </a:solidFill>
              </a:rPr>
              <a:t>membre</a:t>
            </a:r>
            <a:r>
              <a:rPr lang="en-CA" sz="2000" dirty="0" smtClean="0">
                <a:solidFill>
                  <a:schemeClr val="bg1"/>
                </a:solidFill>
              </a:rPr>
              <a:t> </a:t>
            </a:r>
            <a:r>
              <a:rPr lang="en-CA" sz="2000" dirty="0" err="1" smtClean="0">
                <a:solidFill>
                  <a:schemeClr val="bg1"/>
                </a:solidFill>
              </a:rPr>
              <a:t>ou</a:t>
            </a:r>
            <a:r>
              <a:rPr lang="en-CA" sz="2000" dirty="0" smtClean="0">
                <a:solidFill>
                  <a:schemeClr val="bg1"/>
                </a:solidFill>
              </a:rPr>
              <a:t> </a:t>
            </a:r>
            <a:r>
              <a:rPr lang="en-CA" sz="2000" dirty="0" err="1" smtClean="0">
                <a:solidFill>
                  <a:schemeClr val="bg1"/>
                </a:solidFill>
              </a:rPr>
              <a:t>suivre</a:t>
            </a:r>
            <a:r>
              <a:rPr lang="en-CA" sz="2000" dirty="0" smtClean="0">
                <a:solidFill>
                  <a:schemeClr val="bg1"/>
                </a:solidFill>
              </a:rPr>
              <a:t> les </a:t>
            </a:r>
            <a:r>
              <a:rPr lang="en-CA" sz="2000" dirty="0" err="1" smtClean="0">
                <a:solidFill>
                  <a:schemeClr val="bg1"/>
                </a:solidFill>
              </a:rPr>
              <a:t>activités</a:t>
            </a:r>
            <a:r>
              <a:rPr lang="en-CA" sz="2000" dirty="0" smtClean="0">
                <a:solidFill>
                  <a:schemeClr val="bg1"/>
                </a:solidFill>
              </a:rPr>
              <a:t> de </a:t>
            </a:r>
            <a:r>
              <a:rPr lang="en-CA" sz="2000" dirty="0" err="1" smtClean="0">
                <a:solidFill>
                  <a:schemeClr val="bg1"/>
                </a:solidFill>
              </a:rPr>
              <a:t>ce</a:t>
            </a:r>
            <a:r>
              <a:rPr lang="en-CA" sz="2000" dirty="0" smtClean="0">
                <a:solidFill>
                  <a:schemeClr val="bg1"/>
                </a:solidFill>
              </a:rPr>
              <a:t> </a:t>
            </a:r>
            <a:r>
              <a:rPr lang="en-CA" sz="2000" dirty="0" err="1" smtClean="0">
                <a:solidFill>
                  <a:schemeClr val="bg1"/>
                </a:solidFill>
              </a:rPr>
              <a:t>réseau</a:t>
            </a:r>
            <a:r>
              <a:rPr lang="en-CA" sz="2000" dirty="0" smtClean="0">
                <a:solidFill>
                  <a:schemeClr val="bg1"/>
                </a:solidFill>
              </a:rPr>
              <a:t>, </a:t>
            </a:r>
            <a:r>
              <a:rPr lang="en-CA" sz="2000" dirty="0" err="1" smtClean="0">
                <a:solidFill>
                  <a:schemeClr val="bg1"/>
                </a:solidFill>
              </a:rPr>
              <a:t>visitez</a:t>
            </a:r>
            <a:r>
              <a:rPr lang="en-CA" sz="2000" dirty="0" smtClean="0">
                <a:solidFill>
                  <a:schemeClr val="bg1"/>
                </a:solidFill>
              </a:rPr>
              <a:t> www.fqpn.qc.ca</a:t>
            </a:r>
            <a:endParaRPr lang="fr-CA" sz="2000" dirty="0">
              <a:solidFill>
                <a:schemeClr val="bg1"/>
              </a:solidFill>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575730"/>
            <a:ext cx="1591555" cy="2479660"/>
          </a:xfrm>
          <a:prstGeom prst="rect">
            <a:avLst/>
          </a:prstGeom>
        </p:spPr>
      </p:pic>
    </p:spTree>
    <p:extLst>
      <p:ext uri="{BB962C8B-B14F-4D97-AF65-F5344CB8AC3E}">
        <p14:creationId xmlns:p14="http://schemas.microsoft.com/office/powerpoint/2010/main" val="1555274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b="1" dirty="0" smtClean="0">
                <a:solidFill>
                  <a:schemeClr val="bg1"/>
                </a:solidFill>
              </a:rPr>
              <a:t>Des </a:t>
            </a:r>
            <a:r>
              <a:rPr lang="en-CA" b="1" dirty="0" err="1" smtClean="0">
                <a:solidFill>
                  <a:schemeClr val="bg1"/>
                </a:solidFill>
              </a:rPr>
              <a:t>ressources</a:t>
            </a:r>
            <a:endParaRPr lang="fr-CA" b="1" dirty="0">
              <a:solidFill>
                <a:schemeClr val="bg1"/>
              </a:solidFill>
            </a:endParaRPr>
          </a:p>
        </p:txBody>
      </p:sp>
      <p:sp>
        <p:nvSpPr>
          <p:cNvPr id="4" name="Espace réservé du contenu 3"/>
          <p:cNvSpPr>
            <a:spLocks noGrp="1"/>
          </p:cNvSpPr>
          <p:nvPr>
            <p:ph idx="1"/>
          </p:nvPr>
        </p:nvSpPr>
        <p:spPr/>
        <p:txBody>
          <a:bodyPr>
            <a:normAutofit lnSpcReduction="10000"/>
          </a:bodyPr>
          <a:lstStyle/>
          <a:p>
            <a:r>
              <a:rPr lang="en-CA" sz="3600" dirty="0" smtClean="0">
                <a:solidFill>
                  <a:schemeClr val="bg1"/>
                </a:solidFill>
              </a:rPr>
              <a:t>www.fqpn.qc.ca / centre de documentation</a:t>
            </a:r>
          </a:p>
          <a:p>
            <a:r>
              <a:rPr lang="en-CA" sz="3600" dirty="0" smtClean="0">
                <a:solidFill>
                  <a:schemeClr val="bg1"/>
                </a:solidFill>
              </a:rPr>
              <a:t>www.fqpn.qc.ca / </a:t>
            </a:r>
            <a:r>
              <a:rPr lang="en-CA" sz="3600" dirty="0" err="1" smtClean="0">
                <a:solidFill>
                  <a:schemeClr val="bg1"/>
                </a:solidFill>
              </a:rPr>
              <a:t>trouver</a:t>
            </a:r>
            <a:r>
              <a:rPr lang="en-CA" sz="3600" dirty="0" smtClean="0">
                <a:solidFill>
                  <a:schemeClr val="bg1"/>
                </a:solidFill>
              </a:rPr>
              <a:t> un service</a:t>
            </a:r>
          </a:p>
          <a:p>
            <a:r>
              <a:rPr lang="fr-CA" sz="3600" dirty="0" smtClean="0">
                <a:solidFill>
                  <a:schemeClr val="bg1"/>
                </a:solidFill>
              </a:rPr>
              <a:t>Le </a:t>
            </a:r>
            <a:r>
              <a:rPr lang="fr-CA" sz="3600" dirty="0">
                <a:solidFill>
                  <a:schemeClr val="bg1"/>
                </a:solidFill>
              </a:rPr>
              <a:t>droit à l’avortement, 25 ans de reconnaissance </a:t>
            </a:r>
            <a:r>
              <a:rPr lang="fr-CA" sz="3600" dirty="0" smtClean="0">
                <a:solidFill>
                  <a:schemeClr val="bg1"/>
                </a:solidFill>
              </a:rPr>
              <a:t>officielle, </a:t>
            </a:r>
            <a:r>
              <a:rPr lang="fr-CA" sz="3600" dirty="0">
                <a:solidFill>
                  <a:schemeClr val="bg1"/>
                </a:solidFill>
              </a:rPr>
              <a:t>Conseil du statut de la </a:t>
            </a:r>
            <a:r>
              <a:rPr lang="fr-CA" sz="3600" dirty="0" smtClean="0">
                <a:solidFill>
                  <a:schemeClr val="bg1"/>
                </a:solidFill>
              </a:rPr>
              <a:t>femme, 2013</a:t>
            </a:r>
          </a:p>
          <a:p>
            <a:r>
              <a:rPr lang="fr-CA" sz="3600" dirty="0">
                <a:solidFill>
                  <a:schemeClr val="bg1"/>
                </a:solidFill>
              </a:rPr>
              <a:t> Interruption volontaire de grossesse- </a:t>
            </a:r>
            <a:r>
              <a:rPr lang="fr-CA" sz="3600" dirty="0" smtClean="0">
                <a:solidFill>
                  <a:schemeClr val="bg1"/>
                </a:solidFill>
              </a:rPr>
              <a:t>Une </a:t>
            </a:r>
            <a:r>
              <a:rPr lang="fr-CA" sz="3600" dirty="0">
                <a:solidFill>
                  <a:schemeClr val="bg1"/>
                </a:solidFill>
              </a:rPr>
              <a:t>brochure du Centre de santé des femmes de Montréal pour expliquer comment se déroule un avortement dans leur clinique</a:t>
            </a:r>
          </a:p>
          <a:p>
            <a:pPr marL="0" indent="0">
              <a:buNone/>
            </a:pPr>
            <a:endParaRPr lang="fr-CA" dirty="0"/>
          </a:p>
        </p:txBody>
      </p:sp>
    </p:spTree>
    <p:extLst>
      <p:ext uri="{BB962C8B-B14F-4D97-AF65-F5344CB8AC3E}">
        <p14:creationId xmlns:p14="http://schemas.microsoft.com/office/powerpoint/2010/main" val="942295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347708"/>
            <a:ext cx="10515600" cy="1325563"/>
          </a:xfrm>
        </p:spPr>
        <p:txBody>
          <a:bodyPr/>
          <a:lstStyle/>
          <a:p>
            <a:r>
              <a:rPr lang="en-CA" b="1" dirty="0" err="1" smtClean="0">
                <a:solidFill>
                  <a:schemeClr val="bg1"/>
                </a:solidFill>
              </a:rPr>
              <a:t>L’avortement</a:t>
            </a:r>
            <a:r>
              <a:rPr lang="en-CA" b="1" dirty="0" smtClean="0">
                <a:solidFill>
                  <a:schemeClr val="bg1"/>
                </a:solidFill>
              </a:rPr>
              <a:t> en </a:t>
            </a:r>
            <a:r>
              <a:rPr lang="en-CA" b="1" dirty="0" err="1" smtClean="0">
                <a:solidFill>
                  <a:schemeClr val="bg1"/>
                </a:solidFill>
              </a:rPr>
              <a:t>quelques</a:t>
            </a:r>
            <a:r>
              <a:rPr lang="en-CA" b="1" dirty="0" smtClean="0">
                <a:solidFill>
                  <a:schemeClr val="bg1"/>
                </a:solidFill>
              </a:rPr>
              <a:t> dates</a:t>
            </a:r>
            <a:endParaRPr lang="fr-CA" b="1" dirty="0">
              <a:solidFill>
                <a:schemeClr val="bg1"/>
              </a:solidFill>
            </a:endParaRPr>
          </a:p>
        </p:txBody>
      </p:sp>
      <p:sp>
        <p:nvSpPr>
          <p:cNvPr id="4" name="Espace réservé du contenu 3"/>
          <p:cNvSpPr>
            <a:spLocks noGrp="1"/>
          </p:cNvSpPr>
          <p:nvPr>
            <p:ph idx="1"/>
          </p:nvPr>
        </p:nvSpPr>
        <p:spPr>
          <a:xfrm>
            <a:off x="2138082" y="1825625"/>
            <a:ext cx="9215718" cy="4736540"/>
          </a:xfrm>
        </p:spPr>
        <p:txBody>
          <a:bodyPr>
            <a:normAutofit fontScale="92500" lnSpcReduction="20000"/>
          </a:bodyPr>
          <a:lstStyle/>
          <a:p>
            <a:pPr marL="0" indent="0" defTabSz="179388">
              <a:lnSpc>
                <a:spcPct val="80000"/>
              </a:lnSpc>
              <a:buNone/>
            </a:pPr>
            <a:r>
              <a:rPr lang="fr-CA" dirty="0" smtClean="0">
                <a:solidFill>
                  <a:schemeClr val="bg1"/>
                </a:solidFill>
              </a:rPr>
              <a:t>Première </a:t>
            </a:r>
            <a:r>
              <a:rPr lang="fr-CA" dirty="0">
                <a:solidFill>
                  <a:schemeClr val="bg1"/>
                </a:solidFill>
              </a:rPr>
              <a:t>loi pénale canadienne </a:t>
            </a:r>
            <a:r>
              <a:rPr lang="fr-CA" dirty="0" smtClean="0">
                <a:solidFill>
                  <a:schemeClr val="bg1"/>
                </a:solidFill>
              </a:rPr>
              <a:t>anti-avortement</a:t>
            </a:r>
            <a:endParaRPr lang="fr-CA" dirty="0">
              <a:solidFill>
                <a:schemeClr val="bg1"/>
              </a:solidFill>
            </a:endParaRPr>
          </a:p>
          <a:p>
            <a:pPr marL="0" indent="0" defTabSz="179388">
              <a:lnSpc>
                <a:spcPct val="80000"/>
              </a:lnSpc>
              <a:buNone/>
            </a:pPr>
            <a:endParaRPr lang="fr-CA" dirty="0">
              <a:solidFill>
                <a:schemeClr val="bg1"/>
              </a:solidFill>
            </a:endParaRPr>
          </a:p>
          <a:p>
            <a:pPr marL="0" indent="0" defTabSz="179388">
              <a:buNone/>
            </a:pPr>
            <a:r>
              <a:rPr lang="fr-CA" dirty="0" smtClean="0">
                <a:solidFill>
                  <a:schemeClr val="bg1"/>
                </a:solidFill>
              </a:rPr>
              <a:t>Nombre </a:t>
            </a:r>
            <a:r>
              <a:rPr lang="fr-CA" dirty="0">
                <a:solidFill>
                  <a:schemeClr val="bg1"/>
                </a:solidFill>
              </a:rPr>
              <a:t>record d’hospitalisations à cause d’un </a:t>
            </a:r>
            <a:r>
              <a:rPr lang="fr-CA" dirty="0" smtClean="0">
                <a:solidFill>
                  <a:schemeClr val="bg1"/>
                </a:solidFill>
              </a:rPr>
              <a:t>avortement clandestin: 57 617</a:t>
            </a:r>
            <a:endParaRPr lang="fr-CA" dirty="0">
              <a:solidFill>
                <a:schemeClr val="bg1"/>
              </a:solidFill>
            </a:endParaRPr>
          </a:p>
          <a:p>
            <a:pPr marL="0" indent="0" defTabSz="179388">
              <a:buNone/>
            </a:pPr>
            <a:endParaRPr lang="fr-CA" dirty="0" smtClean="0">
              <a:solidFill>
                <a:schemeClr val="bg1"/>
              </a:solidFill>
            </a:endParaRPr>
          </a:p>
          <a:p>
            <a:pPr marL="0" indent="0" defTabSz="179388">
              <a:buNone/>
            </a:pPr>
            <a:r>
              <a:rPr lang="fr-CA" dirty="0" smtClean="0">
                <a:solidFill>
                  <a:schemeClr val="bg1"/>
                </a:solidFill>
              </a:rPr>
              <a:t>L’avortement </a:t>
            </a:r>
            <a:r>
              <a:rPr lang="fr-CA" dirty="0">
                <a:solidFill>
                  <a:schemeClr val="bg1"/>
                </a:solidFill>
              </a:rPr>
              <a:t>clandestin : la principale 	cause d’hospitalisation des </a:t>
            </a:r>
            <a:r>
              <a:rPr lang="fr-CA" dirty="0" smtClean="0">
                <a:solidFill>
                  <a:schemeClr val="bg1"/>
                </a:solidFill>
              </a:rPr>
              <a:t>                     femmes </a:t>
            </a:r>
            <a:r>
              <a:rPr lang="fr-CA" dirty="0">
                <a:solidFill>
                  <a:schemeClr val="bg1"/>
                </a:solidFill>
              </a:rPr>
              <a:t>au 	</a:t>
            </a:r>
            <a:r>
              <a:rPr lang="fr-CA" dirty="0" smtClean="0">
                <a:solidFill>
                  <a:schemeClr val="bg1"/>
                </a:solidFill>
              </a:rPr>
              <a:t>Canada</a:t>
            </a:r>
          </a:p>
          <a:p>
            <a:pPr marL="0" indent="0" defTabSz="179388">
              <a:buNone/>
            </a:pPr>
            <a:endParaRPr lang="fr-CA" dirty="0" smtClean="0">
              <a:solidFill>
                <a:schemeClr val="bg1"/>
              </a:solidFill>
            </a:endParaRPr>
          </a:p>
          <a:p>
            <a:pPr marL="0" indent="0" defTabSz="179388">
              <a:buNone/>
            </a:pPr>
            <a:r>
              <a:rPr lang="fr-CA" dirty="0" smtClean="0">
                <a:solidFill>
                  <a:schemeClr val="bg1"/>
                </a:solidFill>
              </a:rPr>
              <a:t>La</a:t>
            </a:r>
            <a:r>
              <a:rPr lang="fr-CA" i="1" dirty="0" smtClean="0">
                <a:solidFill>
                  <a:schemeClr val="bg1"/>
                </a:solidFill>
              </a:rPr>
              <a:t> </a:t>
            </a:r>
            <a:r>
              <a:rPr lang="fr-CA" i="1" dirty="0">
                <a:solidFill>
                  <a:schemeClr val="bg1"/>
                </a:solidFill>
              </a:rPr>
              <a:t>Loi Omnibus </a:t>
            </a:r>
            <a:r>
              <a:rPr lang="fr-CA" dirty="0">
                <a:solidFill>
                  <a:schemeClr val="bg1"/>
                </a:solidFill>
              </a:rPr>
              <a:t>(C-150</a:t>
            </a:r>
            <a:r>
              <a:rPr lang="fr-CA" dirty="0" smtClean="0">
                <a:solidFill>
                  <a:schemeClr val="bg1"/>
                </a:solidFill>
              </a:rPr>
              <a:t>) autorisant l’avortement sous certaines conditions</a:t>
            </a:r>
            <a:endParaRPr lang="fr-CA" dirty="0">
              <a:solidFill>
                <a:schemeClr val="bg1"/>
              </a:solidFill>
            </a:endParaRPr>
          </a:p>
          <a:p>
            <a:pPr marL="0" indent="0" defTabSz="179388">
              <a:buNone/>
            </a:pPr>
            <a:endParaRPr lang="fr-FR" dirty="0" smtClean="0">
              <a:solidFill>
                <a:schemeClr val="bg1"/>
              </a:solidFill>
            </a:endParaRPr>
          </a:p>
          <a:p>
            <a:pPr marL="0" indent="0" defTabSz="179388">
              <a:buNone/>
            </a:pPr>
            <a:r>
              <a:rPr lang="fr-FR" dirty="0" smtClean="0">
                <a:solidFill>
                  <a:schemeClr val="bg1"/>
                </a:solidFill>
              </a:rPr>
              <a:t>Comités d’avortement thérapeutique</a:t>
            </a:r>
            <a:r>
              <a:rPr lang="fr-FR" dirty="0">
                <a:solidFill>
                  <a:schemeClr val="bg1"/>
                </a:solidFill>
              </a:rPr>
              <a:t> </a:t>
            </a:r>
          </a:p>
        </p:txBody>
      </p:sp>
      <p:sp>
        <p:nvSpPr>
          <p:cNvPr id="5" name="Ellipse 4"/>
          <p:cNvSpPr/>
          <p:nvPr/>
        </p:nvSpPr>
        <p:spPr>
          <a:xfrm>
            <a:off x="431800" y="1826231"/>
            <a:ext cx="1168400" cy="406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1869</a:t>
            </a:r>
            <a:endParaRPr lang="fr-CA" dirty="0">
              <a:solidFill>
                <a:schemeClr val="tx1"/>
              </a:solidFill>
            </a:endParaRPr>
          </a:p>
        </p:txBody>
      </p:sp>
      <p:sp>
        <p:nvSpPr>
          <p:cNvPr id="7" name="Ellipse 6"/>
          <p:cNvSpPr/>
          <p:nvPr/>
        </p:nvSpPr>
        <p:spPr>
          <a:xfrm>
            <a:off x="419100" y="2750503"/>
            <a:ext cx="1168400" cy="406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1962</a:t>
            </a:r>
            <a:endParaRPr lang="fr-CA" dirty="0">
              <a:solidFill>
                <a:schemeClr val="tx1"/>
              </a:solidFill>
            </a:endParaRPr>
          </a:p>
        </p:txBody>
      </p:sp>
      <p:sp>
        <p:nvSpPr>
          <p:cNvPr id="8" name="Ellipse 7"/>
          <p:cNvSpPr/>
          <p:nvPr/>
        </p:nvSpPr>
        <p:spPr>
          <a:xfrm>
            <a:off x="419100" y="3754904"/>
            <a:ext cx="1168400" cy="406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1966</a:t>
            </a:r>
            <a:endParaRPr lang="fr-CA" dirty="0">
              <a:solidFill>
                <a:schemeClr val="tx1"/>
              </a:solidFill>
            </a:endParaRPr>
          </a:p>
        </p:txBody>
      </p:sp>
      <p:sp>
        <p:nvSpPr>
          <p:cNvPr id="9" name="Ellipse 8"/>
          <p:cNvSpPr/>
          <p:nvPr/>
        </p:nvSpPr>
        <p:spPr>
          <a:xfrm>
            <a:off x="431800" y="4759305"/>
            <a:ext cx="1168400" cy="406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1969</a:t>
            </a:r>
            <a:endParaRPr lang="fr-CA" dirty="0">
              <a:solidFill>
                <a:schemeClr val="tx1"/>
              </a:solidFill>
            </a:endParaRPr>
          </a:p>
        </p:txBody>
      </p:sp>
      <p:sp>
        <p:nvSpPr>
          <p:cNvPr id="10" name="Ellipse 9"/>
          <p:cNvSpPr/>
          <p:nvPr/>
        </p:nvSpPr>
        <p:spPr>
          <a:xfrm>
            <a:off x="419100" y="5683577"/>
            <a:ext cx="1168400" cy="6000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1970-1988</a:t>
            </a:r>
            <a:endParaRPr lang="fr-CA" dirty="0">
              <a:solidFill>
                <a:schemeClr val="tx1"/>
              </a:solidFill>
            </a:endParaRPr>
          </a:p>
        </p:txBody>
      </p:sp>
      <p:cxnSp>
        <p:nvCxnSpPr>
          <p:cNvPr id="17" name="Connecteur droit 16"/>
          <p:cNvCxnSpPr/>
          <p:nvPr/>
        </p:nvCxnSpPr>
        <p:spPr>
          <a:xfrm flipH="1">
            <a:off x="990600" y="2232631"/>
            <a:ext cx="12700" cy="3729459"/>
          </a:xfrm>
          <a:prstGeom prst="line">
            <a:avLst/>
          </a:prstGeom>
          <a:ln w="38100">
            <a:solidFill>
              <a:schemeClr val="bg1">
                <a:alpha val="48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327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998695" y="226658"/>
            <a:ext cx="10515600" cy="1325563"/>
          </a:xfrm>
        </p:spPr>
        <p:txBody>
          <a:bodyPr>
            <a:normAutofit/>
          </a:bodyPr>
          <a:lstStyle/>
          <a:p>
            <a:r>
              <a:rPr lang="en-CA" b="1" dirty="0" smtClean="0">
                <a:solidFill>
                  <a:schemeClr val="bg1"/>
                </a:solidFill>
              </a:rPr>
              <a:t>Histoire des </a:t>
            </a:r>
            <a:r>
              <a:rPr lang="en-CA" b="1" dirty="0" err="1" smtClean="0">
                <a:solidFill>
                  <a:schemeClr val="bg1"/>
                </a:solidFill>
              </a:rPr>
              <a:t>luttes</a:t>
            </a:r>
            <a:endParaRPr lang="fr-CA" b="1" dirty="0">
              <a:solidFill>
                <a:schemeClr val="bg1"/>
              </a:solidFill>
            </a:endParaRPr>
          </a:p>
        </p:txBody>
      </p:sp>
      <p:sp>
        <p:nvSpPr>
          <p:cNvPr id="10" name="Espace réservé du contenu 9"/>
          <p:cNvSpPr>
            <a:spLocks noGrp="1"/>
          </p:cNvSpPr>
          <p:nvPr>
            <p:ph idx="1"/>
          </p:nvPr>
        </p:nvSpPr>
        <p:spPr>
          <a:xfrm>
            <a:off x="3361765" y="1990165"/>
            <a:ext cx="8417859" cy="3818964"/>
          </a:xfrm>
        </p:spPr>
        <p:txBody>
          <a:bodyPr>
            <a:normAutofit lnSpcReduction="10000"/>
          </a:bodyPr>
          <a:lstStyle/>
          <a:p>
            <a:pPr marL="0" indent="0">
              <a:buNone/>
            </a:pPr>
            <a:r>
              <a:rPr lang="fr-CA" i="1" dirty="0">
                <a:solidFill>
                  <a:schemeClr val="bg1"/>
                </a:solidFill>
              </a:rPr>
              <a:t>Le droit à l’avortement, une lutte </a:t>
            </a:r>
            <a:r>
              <a:rPr lang="fr-CA" i="1" dirty="0" smtClean="0">
                <a:solidFill>
                  <a:schemeClr val="bg1"/>
                </a:solidFill>
              </a:rPr>
              <a:t>exemplaire, </a:t>
            </a:r>
            <a:r>
              <a:rPr lang="fr-CA" dirty="0" smtClean="0">
                <a:solidFill>
                  <a:schemeClr val="bg1"/>
                </a:solidFill>
              </a:rPr>
              <a:t>un </a:t>
            </a:r>
            <a:r>
              <a:rPr lang="fr-CA" dirty="0">
                <a:solidFill>
                  <a:schemeClr val="bg1"/>
                </a:solidFill>
              </a:rPr>
              <a:t>entretien avec Louise </a:t>
            </a:r>
            <a:r>
              <a:rPr lang="fr-CA" dirty="0" smtClean="0">
                <a:solidFill>
                  <a:schemeClr val="bg1"/>
                </a:solidFill>
              </a:rPr>
              <a:t>Desmarais par </a:t>
            </a:r>
            <a:r>
              <a:rPr lang="fr-CA" dirty="0" err="1" smtClean="0">
                <a:solidFill>
                  <a:schemeClr val="bg1"/>
                </a:solidFill>
              </a:rPr>
              <a:t>Nesrine</a:t>
            </a:r>
            <a:r>
              <a:rPr lang="fr-CA" dirty="0" smtClean="0">
                <a:solidFill>
                  <a:schemeClr val="bg1"/>
                </a:solidFill>
              </a:rPr>
              <a:t> </a:t>
            </a:r>
            <a:r>
              <a:rPr lang="fr-CA" dirty="0" err="1" smtClean="0">
                <a:solidFill>
                  <a:schemeClr val="bg1"/>
                </a:solidFill>
              </a:rPr>
              <a:t>Bessaïh</a:t>
            </a:r>
            <a:r>
              <a:rPr lang="fr-CA" dirty="0" smtClean="0">
                <a:solidFill>
                  <a:schemeClr val="bg1"/>
                </a:solidFill>
              </a:rPr>
              <a:t> dans À Bâbord!</a:t>
            </a:r>
            <a:r>
              <a:rPr lang="fr-CA" dirty="0">
                <a:solidFill>
                  <a:schemeClr val="bg1"/>
                </a:solidFill>
                <a:hlinkClick r:id="rId3"/>
              </a:rPr>
              <a:t> </a:t>
            </a:r>
            <a:endParaRPr lang="fr-CA" sz="1050" dirty="0">
              <a:solidFill>
                <a:schemeClr val="bg1"/>
              </a:solidFill>
            </a:endParaRPr>
          </a:p>
          <a:p>
            <a:endParaRPr lang="fr-CA" dirty="0" smtClean="0">
              <a:solidFill>
                <a:schemeClr val="bg1"/>
              </a:solidFill>
            </a:endParaRPr>
          </a:p>
          <a:p>
            <a:pPr marL="0" indent="0">
              <a:buNone/>
            </a:pPr>
            <a:r>
              <a:rPr lang="fr-CA" dirty="0" smtClean="0">
                <a:solidFill>
                  <a:schemeClr val="bg1"/>
                </a:solidFill>
              </a:rPr>
              <a:t>« Militante </a:t>
            </a:r>
            <a:r>
              <a:rPr lang="fr-CA" dirty="0">
                <a:solidFill>
                  <a:schemeClr val="bg1"/>
                </a:solidFill>
              </a:rPr>
              <a:t>de longue date pour le droit à l’avortement, Louise Desmarais publie en 1998 </a:t>
            </a:r>
            <a:r>
              <a:rPr lang="fr-CA" i="1" dirty="0">
                <a:solidFill>
                  <a:schemeClr val="bg1"/>
                </a:solidFill>
              </a:rPr>
              <a:t>La lutte pour le droit à l’avortement, histoire d’une bataille inachevée</a:t>
            </a:r>
            <a:r>
              <a:rPr lang="fr-CA" dirty="0">
                <a:solidFill>
                  <a:schemeClr val="bg1"/>
                </a:solidFill>
              </a:rPr>
              <a:t>. Elle présente ici les principales caractéristiques et les moments forts, selon elle, de la lutte pour le droit à l’avortement au Québec</a:t>
            </a:r>
            <a:r>
              <a:rPr lang="fr-CA" dirty="0" smtClean="0">
                <a:solidFill>
                  <a:schemeClr val="bg1"/>
                </a:solidFill>
              </a:rPr>
              <a:t>. »</a:t>
            </a:r>
            <a:endParaRPr lang="en-CA" dirty="0">
              <a:solidFill>
                <a:schemeClr val="bg1"/>
              </a:solidFill>
            </a:endParaRPr>
          </a:p>
        </p:txBody>
      </p:sp>
      <p:pic>
        <p:nvPicPr>
          <p:cNvPr id="1028" name="Picture 4" descr="http://www.ababord.org/IMG/arton195.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494" y="2873665"/>
            <a:ext cx="2668159" cy="1536391"/>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7516906" y="5822576"/>
            <a:ext cx="4531659" cy="646331"/>
          </a:xfrm>
          <a:prstGeom prst="rect">
            <a:avLst/>
          </a:prstGeom>
          <a:noFill/>
        </p:spPr>
        <p:txBody>
          <a:bodyPr wrap="square" rtlCol="0">
            <a:spAutoFit/>
          </a:bodyPr>
          <a:lstStyle/>
          <a:p>
            <a:r>
              <a:rPr lang="fr-CA" dirty="0">
                <a:hlinkClick r:id="rId3"/>
              </a:rPr>
              <a:t>http://www.ababord.org/spip.php?article195</a:t>
            </a:r>
            <a:endParaRPr lang="fr-CA" dirty="0"/>
          </a:p>
          <a:p>
            <a:endParaRPr lang="fr-CA" dirty="0"/>
          </a:p>
        </p:txBody>
      </p:sp>
      <p:cxnSp>
        <p:nvCxnSpPr>
          <p:cNvPr id="7" name="Connecteur droit 6"/>
          <p:cNvCxnSpPr/>
          <p:nvPr/>
        </p:nvCxnSpPr>
        <p:spPr>
          <a:xfrm>
            <a:off x="2998695"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995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3" name="Titre 2"/>
          <p:cNvSpPr>
            <a:spLocks noGrp="1"/>
          </p:cNvSpPr>
          <p:nvPr>
            <p:ph type="title"/>
          </p:nvPr>
        </p:nvSpPr>
        <p:spPr>
          <a:xfrm>
            <a:off x="2998695" y="326457"/>
            <a:ext cx="10515600" cy="1325563"/>
          </a:xfrm>
        </p:spPr>
        <p:txBody>
          <a:bodyPr/>
          <a:lstStyle/>
          <a:p>
            <a:r>
              <a:rPr lang="en-CA" b="1" dirty="0" smtClean="0">
                <a:solidFill>
                  <a:schemeClr val="bg1"/>
                </a:solidFill>
              </a:rPr>
              <a:t>Le </a:t>
            </a:r>
            <a:r>
              <a:rPr lang="en-CA" b="1" dirty="0" err="1" smtClean="0">
                <a:solidFill>
                  <a:schemeClr val="bg1"/>
                </a:solidFill>
              </a:rPr>
              <a:t>jugement</a:t>
            </a:r>
            <a:r>
              <a:rPr lang="en-CA" b="1" dirty="0" smtClean="0">
                <a:solidFill>
                  <a:schemeClr val="bg1"/>
                </a:solidFill>
              </a:rPr>
              <a:t> </a:t>
            </a:r>
            <a:r>
              <a:rPr lang="en-CA" b="1" dirty="0" err="1" smtClean="0">
                <a:solidFill>
                  <a:schemeClr val="bg1"/>
                </a:solidFill>
              </a:rPr>
              <a:t>Morgentaler</a:t>
            </a:r>
            <a:r>
              <a:rPr lang="en-CA" b="1" dirty="0" smtClean="0">
                <a:solidFill>
                  <a:schemeClr val="bg1"/>
                </a:solidFill>
              </a:rPr>
              <a:t>, 1988</a:t>
            </a:r>
            <a:endParaRPr lang="fr-CA" b="1" dirty="0">
              <a:solidFill>
                <a:schemeClr val="bg1"/>
              </a:solidFill>
            </a:endParaRPr>
          </a:p>
        </p:txBody>
      </p:sp>
      <p:sp>
        <p:nvSpPr>
          <p:cNvPr id="4" name="Espace réservé du contenu 3"/>
          <p:cNvSpPr>
            <a:spLocks noGrp="1"/>
          </p:cNvSpPr>
          <p:nvPr>
            <p:ph idx="1"/>
          </p:nvPr>
        </p:nvSpPr>
        <p:spPr>
          <a:xfrm>
            <a:off x="838200" y="1825625"/>
            <a:ext cx="10515600" cy="3416320"/>
          </a:xfrm>
        </p:spPr>
        <p:txBody>
          <a:bodyPr>
            <a:normAutofit/>
          </a:bodyPr>
          <a:lstStyle/>
          <a:p>
            <a:endParaRPr lang="fr-CA" dirty="0"/>
          </a:p>
          <a:p>
            <a:endParaRPr lang="fr-CA" dirty="0"/>
          </a:p>
        </p:txBody>
      </p:sp>
      <p:sp>
        <p:nvSpPr>
          <p:cNvPr id="5" name="ZoneTexte 4"/>
          <p:cNvSpPr txBox="1"/>
          <p:nvPr/>
        </p:nvSpPr>
        <p:spPr>
          <a:xfrm>
            <a:off x="3305175" y="1705809"/>
            <a:ext cx="8320927" cy="4678204"/>
          </a:xfrm>
          <a:prstGeom prst="rect">
            <a:avLst/>
          </a:prstGeom>
          <a:noFill/>
        </p:spPr>
        <p:txBody>
          <a:bodyPr wrap="square" rtlCol="0">
            <a:spAutoFit/>
          </a:bodyPr>
          <a:lstStyle/>
          <a:p>
            <a:r>
              <a:rPr lang="fr-CA" sz="2000" dirty="0">
                <a:solidFill>
                  <a:schemeClr val="bg1"/>
                </a:solidFill>
              </a:rPr>
              <a:t>S</a:t>
            </a:r>
            <a:r>
              <a:rPr lang="fr-CA" sz="2000" dirty="0" smtClean="0">
                <a:solidFill>
                  <a:schemeClr val="bg1"/>
                </a:solidFill>
              </a:rPr>
              <a:t>uite à la contestation du Dr Morgentaler et deux de ses collègues, la </a:t>
            </a:r>
            <a:r>
              <a:rPr lang="fr-CA" sz="2000" dirty="0">
                <a:solidFill>
                  <a:schemeClr val="bg1"/>
                </a:solidFill>
              </a:rPr>
              <a:t>Cour s</a:t>
            </a:r>
            <a:r>
              <a:rPr lang="fr-CA" sz="2000" dirty="0" smtClean="0">
                <a:solidFill>
                  <a:schemeClr val="bg1"/>
                </a:solidFill>
              </a:rPr>
              <a:t>uprême du Canada abolit les deux </a:t>
            </a:r>
            <a:r>
              <a:rPr lang="fr-CA" sz="2000" dirty="0">
                <a:solidFill>
                  <a:schemeClr val="bg1"/>
                </a:solidFill>
              </a:rPr>
              <a:t>articles qui portaient sur l’avortement dans le Code </a:t>
            </a:r>
            <a:r>
              <a:rPr lang="fr-CA" sz="2000" dirty="0" smtClean="0">
                <a:solidFill>
                  <a:schemeClr val="bg1"/>
                </a:solidFill>
              </a:rPr>
              <a:t>criminel</a:t>
            </a:r>
            <a:r>
              <a:rPr lang="fr-CA" sz="2000" dirty="0">
                <a:solidFill>
                  <a:schemeClr val="bg1"/>
                </a:solidFill>
              </a:rPr>
              <a:t> </a:t>
            </a:r>
            <a:endParaRPr lang="fr-CA" sz="2000" dirty="0" smtClean="0">
              <a:solidFill>
                <a:schemeClr val="bg1"/>
              </a:solidFill>
            </a:endParaRPr>
          </a:p>
          <a:p>
            <a:endParaRPr lang="fr-CA" sz="2000" dirty="0">
              <a:solidFill>
                <a:schemeClr val="bg1"/>
              </a:solidFill>
            </a:endParaRPr>
          </a:p>
          <a:p>
            <a:r>
              <a:rPr lang="fr-CA" sz="2000" dirty="0" smtClean="0">
                <a:solidFill>
                  <a:schemeClr val="bg1"/>
                </a:solidFill>
              </a:rPr>
              <a:t>L’avortement est donc DÉCRIMINALISÉ, c’est-à-dire qu’il n’est </a:t>
            </a:r>
            <a:r>
              <a:rPr lang="fr-CA" sz="2000" dirty="0">
                <a:solidFill>
                  <a:schemeClr val="bg1"/>
                </a:solidFill>
              </a:rPr>
              <a:t>plus un acte criminel. </a:t>
            </a:r>
            <a:endParaRPr lang="fr-CA" sz="2000" dirty="0" smtClean="0">
              <a:solidFill>
                <a:schemeClr val="bg1"/>
              </a:solidFill>
            </a:endParaRPr>
          </a:p>
          <a:p>
            <a:endParaRPr lang="fr-CA" sz="2000" dirty="0">
              <a:solidFill>
                <a:schemeClr val="bg1"/>
              </a:solidFill>
            </a:endParaRPr>
          </a:p>
          <a:p>
            <a:r>
              <a:rPr lang="fr-CA" sz="2000" dirty="0" smtClean="0">
                <a:solidFill>
                  <a:schemeClr val="bg1"/>
                </a:solidFill>
              </a:rPr>
              <a:t>Mais il n’est pas LÉGALISÉ, c’est-à-dire qu’il n’est pas garanti ou encadré par la loi.</a:t>
            </a:r>
          </a:p>
          <a:p>
            <a:endParaRPr lang="en-CA" sz="2000" dirty="0" smtClean="0">
              <a:solidFill>
                <a:schemeClr val="bg1"/>
              </a:solidFill>
            </a:endParaRPr>
          </a:p>
          <a:p>
            <a:r>
              <a:rPr lang="en-CA" sz="2000" dirty="0" err="1" smtClean="0">
                <a:solidFill>
                  <a:schemeClr val="bg1"/>
                </a:solidFill>
              </a:rPr>
              <a:t>C’est</a:t>
            </a:r>
            <a:r>
              <a:rPr lang="en-CA" sz="2000" dirty="0" smtClean="0">
                <a:solidFill>
                  <a:schemeClr val="bg1"/>
                </a:solidFill>
              </a:rPr>
              <a:t> un ACTE MÉDICAL </a:t>
            </a:r>
            <a:r>
              <a:rPr lang="en-CA" sz="2000" dirty="0" err="1" smtClean="0">
                <a:solidFill>
                  <a:schemeClr val="bg1"/>
                </a:solidFill>
              </a:rPr>
              <a:t>dont</a:t>
            </a:r>
            <a:r>
              <a:rPr lang="en-CA" sz="2000" dirty="0" smtClean="0">
                <a:solidFill>
                  <a:schemeClr val="bg1"/>
                </a:solidFill>
              </a:rPr>
              <a:t> la </a:t>
            </a:r>
            <a:r>
              <a:rPr lang="en-CA" sz="2000" dirty="0" err="1" smtClean="0">
                <a:solidFill>
                  <a:schemeClr val="bg1"/>
                </a:solidFill>
              </a:rPr>
              <a:t>pratique</a:t>
            </a:r>
            <a:r>
              <a:rPr lang="en-CA" sz="2000" dirty="0" smtClean="0">
                <a:solidFill>
                  <a:schemeClr val="bg1"/>
                </a:solidFill>
              </a:rPr>
              <a:t> </a:t>
            </a:r>
            <a:r>
              <a:rPr lang="en-CA" sz="2000" dirty="0" err="1" smtClean="0">
                <a:solidFill>
                  <a:schemeClr val="bg1"/>
                </a:solidFill>
              </a:rPr>
              <a:t>est</a:t>
            </a:r>
            <a:r>
              <a:rPr lang="en-CA" sz="2000" dirty="0" smtClean="0">
                <a:solidFill>
                  <a:schemeClr val="bg1"/>
                </a:solidFill>
              </a:rPr>
              <a:t> </a:t>
            </a:r>
            <a:r>
              <a:rPr lang="en-CA" sz="2000" dirty="0" err="1" smtClean="0">
                <a:solidFill>
                  <a:schemeClr val="bg1"/>
                </a:solidFill>
              </a:rPr>
              <a:t>encadrée</a:t>
            </a:r>
            <a:r>
              <a:rPr lang="en-CA" sz="2000" dirty="0" smtClean="0">
                <a:solidFill>
                  <a:schemeClr val="bg1"/>
                </a:solidFill>
              </a:rPr>
              <a:t> par les </a:t>
            </a:r>
            <a:r>
              <a:rPr lang="en-CA" sz="2000" dirty="0" err="1" smtClean="0">
                <a:solidFill>
                  <a:schemeClr val="bg1"/>
                </a:solidFill>
              </a:rPr>
              <a:t>médecins</a:t>
            </a:r>
            <a:r>
              <a:rPr lang="en-CA" sz="2000" dirty="0" smtClean="0">
                <a:solidFill>
                  <a:schemeClr val="bg1"/>
                </a:solidFill>
              </a:rPr>
              <a:t> qui la </a:t>
            </a:r>
            <a:r>
              <a:rPr lang="en-CA" sz="2000" dirty="0" err="1" smtClean="0">
                <a:solidFill>
                  <a:schemeClr val="bg1"/>
                </a:solidFill>
              </a:rPr>
              <a:t>pratiquent</a:t>
            </a:r>
            <a:endParaRPr lang="en-CA" sz="2000" dirty="0" smtClean="0">
              <a:solidFill>
                <a:schemeClr val="bg1"/>
              </a:solidFill>
            </a:endParaRPr>
          </a:p>
          <a:p>
            <a:endParaRPr lang="en-CA" sz="2000" dirty="0">
              <a:solidFill>
                <a:schemeClr val="bg1"/>
              </a:solidFill>
            </a:endParaRPr>
          </a:p>
          <a:p>
            <a:r>
              <a:rPr lang="en-CA" sz="2000" dirty="0" smtClean="0">
                <a:solidFill>
                  <a:schemeClr val="bg1"/>
                </a:solidFill>
              </a:rPr>
              <a:t>Et </a:t>
            </a:r>
            <a:r>
              <a:rPr lang="en-CA" sz="2000" dirty="0" err="1" smtClean="0">
                <a:solidFill>
                  <a:schemeClr val="bg1"/>
                </a:solidFill>
              </a:rPr>
              <a:t>ça</a:t>
            </a:r>
            <a:r>
              <a:rPr lang="en-CA" sz="2000" dirty="0" smtClean="0">
                <a:solidFill>
                  <a:schemeClr val="bg1"/>
                </a:solidFill>
              </a:rPr>
              <a:t> </a:t>
            </a:r>
            <a:r>
              <a:rPr lang="en-CA" sz="2000" dirty="0" err="1" smtClean="0">
                <a:solidFill>
                  <a:schemeClr val="bg1"/>
                </a:solidFill>
              </a:rPr>
              <a:t>fonctionne</a:t>
            </a:r>
            <a:r>
              <a:rPr lang="en-CA" sz="2000" dirty="0" smtClean="0">
                <a:solidFill>
                  <a:schemeClr val="bg1"/>
                </a:solidFill>
              </a:rPr>
              <a:t> </a:t>
            </a:r>
            <a:r>
              <a:rPr lang="en-CA" sz="2000" dirty="0" err="1" smtClean="0">
                <a:solidFill>
                  <a:schemeClr val="bg1"/>
                </a:solidFill>
              </a:rPr>
              <a:t>très</a:t>
            </a:r>
            <a:r>
              <a:rPr lang="en-CA" sz="2000" dirty="0" smtClean="0">
                <a:solidFill>
                  <a:schemeClr val="bg1"/>
                </a:solidFill>
              </a:rPr>
              <a:t> </a:t>
            </a:r>
            <a:r>
              <a:rPr lang="en-CA" sz="2000" dirty="0" err="1" smtClean="0">
                <a:solidFill>
                  <a:schemeClr val="bg1"/>
                </a:solidFill>
              </a:rPr>
              <a:t>bien</a:t>
            </a:r>
            <a:r>
              <a:rPr lang="en-CA" sz="2000" dirty="0" smtClean="0">
                <a:solidFill>
                  <a:schemeClr val="bg1"/>
                </a:solidFill>
              </a:rPr>
              <a:t> </a:t>
            </a:r>
            <a:r>
              <a:rPr lang="en-CA" sz="2000" dirty="0" err="1" smtClean="0">
                <a:solidFill>
                  <a:schemeClr val="bg1"/>
                </a:solidFill>
              </a:rPr>
              <a:t>comme</a:t>
            </a:r>
            <a:r>
              <a:rPr lang="en-CA" sz="2000" dirty="0" smtClean="0">
                <a:solidFill>
                  <a:schemeClr val="bg1"/>
                </a:solidFill>
              </a:rPr>
              <a:t> </a:t>
            </a:r>
            <a:r>
              <a:rPr lang="en-CA" sz="2000" dirty="0" err="1" smtClean="0">
                <a:solidFill>
                  <a:schemeClr val="bg1"/>
                </a:solidFill>
              </a:rPr>
              <a:t>ça</a:t>
            </a:r>
            <a:r>
              <a:rPr lang="en-CA" sz="2000" dirty="0" smtClean="0">
                <a:solidFill>
                  <a:schemeClr val="bg1"/>
                </a:solidFill>
              </a:rPr>
              <a:t>!</a:t>
            </a:r>
          </a:p>
          <a:p>
            <a:endParaRPr lang="en-CA" dirty="0"/>
          </a:p>
        </p:txBody>
      </p:sp>
      <p:pic>
        <p:nvPicPr>
          <p:cNvPr id="2052" name="Picture 4" descr="https://encrypted-tbn0.gstatic.com/images?q=tbn:ANd9GcSeYHrTd61OiQoXSKDFjerSIdwwbbA6eeeMh5O2EcCzNcgvrjW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418" y="2605097"/>
            <a:ext cx="2466975" cy="1857376"/>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Connecteur droit 16"/>
          <p:cNvCxnSpPr/>
          <p:nvPr/>
        </p:nvCxnSpPr>
        <p:spPr>
          <a:xfrm>
            <a:off x="2998695"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249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998695" y="368766"/>
            <a:ext cx="10515600" cy="1325563"/>
          </a:xfrm>
        </p:spPr>
        <p:txBody>
          <a:bodyPr/>
          <a:lstStyle/>
          <a:p>
            <a:r>
              <a:rPr lang="en-CA" b="1" dirty="0" smtClean="0">
                <a:solidFill>
                  <a:schemeClr val="bg1"/>
                </a:solidFill>
              </a:rPr>
              <a:t>Le </a:t>
            </a:r>
            <a:r>
              <a:rPr lang="en-CA" b="1" dirty="0" err="1" smtClean="0">
                <a:solidFill>
                  <a:schemeClr val="bg1"/>
                </a:solidFill>
              </a:rPr>
              <a:t>jugement</a:t>
            </a:r>
            <a:r>
              <a:rPr lang="en-CA" b="1" dirty="0" smtClean="0">
                <a:solidFill>
                  <a:schemeClr val="bg1"/>
                </a:solidFill>
              </a:rPr>
              <a:t> Daigle, 1989</a:t>
            </a:r>
            <a:endParaRPr lang="fr-CA" b="1" dirty="0">
              <a:solidFill>
                <a:schemeClr val="bg1"/>
              </a:solidFill>
            </a:endParaRPr>
          </a:p>
        </p:txBody>
      </p:sp>
      <p:sp>
        <p:nvSpPr>
          <p:cNvPr id="3" name="Espace réservé du contenu 2"/>
          <p:cNvSpPr>
            <a:spLocks noGrp="1"/>
          </p:cNvSpPr>
          <p:nvPr>
            <p:ph idx="1"/>
          </p:nvPr>
        </p:nvSpPr>
        <p:spPr>
          <a:xfrm>
            <a:off x="3272117" y="1990166"/>
            <a:ext cx="8547848" cy="3818963"/>
          </a:xfrm>
        </p:spPr>
        <p:txBody>
          <a:bodyPr>
            <a:noAutofit/>
          </a:bodyPr>
          <a:lstStyle/>
          <a:p>
            <a:pPr marL="0" lvl="0" indent="0">
              <a:buNone/>
            </a:pPr>
            <a:r>
              <a:rPr lang="fr-CA" dirty="0" smtClean="0">
                <a:solidFill>
                  <a:schemeClr val="bg1"/>
                </a:solidFill>
              </a:rPr>
              <a:t>Chantal Daigle, enceinte, quitte son partenaire. Il intente alors une action contre elle et obtient de la Cour d’appel du Québec une injonction qui lui interdit d’avorter.</a:t>
            </a:r>
          </a:p>
          <a:p>
            <a:pPr marL="0" lvl="0" indent="0">
              <a:buNone/>
            </a:pPr>
            <a:r>
              <a:rPr lang="fr-CA" dirty="0" smtClean="0">
                <a:solidFill>
                  <a:schemeClr val="bg1"/>
                </a:solidFill>
              </a:rPr>
              <a:t>S’ensuit une saga humaine et judiciaire durant laquelle Mme Daigle part avorter clandestinement aux États-Unis.</a:t>
            </a:r>
          </a:p>
          <a:p>
            <a:pPr marL="0" lvl="0" indent="0">
              <a:buNone/>
            </a:pPr>
            <a:r>
              <a:rPr lang="fr-CA" dirty="0" smtClean="0">
                <a:solidFill>
                  <a:schemeClr val="bg1"/>
                </a:solidFill>
              </a:rPr>
              <a:t>Finalement, la Cour suprême du Canada reconnait que le corps des femmes n’est pas la propriété d’autrui et que seule la femme peut décider de l’issue d’une grossesse.</a:t>
            </a:r>
            <a:r>
              <a:rPr lang="fr-CA" sz="2900" dirty="0" smtClean="0">
                <a:solidFill>
                  <a:schemeClr val="bg1"/>
                </a:solidFill>
              </a:rPr>
              <a:t/>
            </a:r>
            <a:br>
              <a:rPr lang="fr-CA" sz="2900" dirty="0" smtClean="0">
                <a:solidFill>
                  <a:schemeClr val="bg1"/>
                </a:solidFill>
              </a:rPr>
            </a:br>
            <a:r>
              <a:rPr lang="fr-CA" sz="2900" dirty="0">
                <a:solidFill>
                  <a:schemeClr val="bg1"/>
                </a:solidFill>
              </a:rPr>
              <a:t/>
            </a:r>
            <a:br>
              <a:rPr lang="fr-CA" sz="2900" dirty="0">
                <a:solidFill>
                  <a:schemeClr val="bg1"/>
                </a:solidFill>
              </a:rPr>
            </a:br>
            <a:endParaRPr lang="fr-CA" sz="2900" dirty="0">
              <a:solidFill>
                <a:schemeClr val="bg1"/>
              </a:solidFill>
            </a:endParaRPr>
          </a:p>
        </p:txBody>
      </p:sp>
      <p:cxnSp>
        <p:nvCxnSpPr>
          <p:cNvPr id="4" name="Connecteur droit 3"/>
          <p:cNvCxnSpPr/>
          <p:nvPr/>
        </p:nvCxnSpPr>
        <p:spPr>
          <a:xfrm>
            <a:off x="2998695"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254" y="2407023"/>
            <a:ext cx="2487020" cy="2985247"/>
          </a:xfrm>
          <a:prstGeom prst="rect">
            <a:avLst/>
          </a:prstGeom>
        </p:spPr>
      </p:pic>
    </p:spTree>
    <p:extLst>
      <p:ext uri="{BB962C8B-B14F-4D97-AF65-F5344CB8AC3E}">
        <p14:creationId xmlns:p14="http://schemas.microsoft.com/office/powerpoint/2010/main" val="868096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3" name="Titre 2"/>
          <p:cNvSpPr>
            <a:spLocks noGrp="1"/>
          </p:cNvSpPr>
          <p:nvPr>
            <p:ph type="title"/>
          </p:nvPr>
        </p:nvSpPr>
        <p:spPr>
          <a:xfrm>
            <a:off x="2998695" y="392019"/>
            <a:ext cx="10515600" cy="1325563"/>
          </a:xfrm>
        </p:spPr>
        <p:txBody>
          <a:bodyPr/>
          <a:lstStyle/>
          <a:p>
            <a:r>
              <a:rPr lang="en-CA" b="1" dirty="0" err="1">
                <a:solidFill>
                  <a:schemeClr val="bg1"/>
                </a:solidFill>
              </a:rPr>
              <a:t>Aujourd’hui</a:t>
            </a:r>
            <a:r>
              <a:rPr lang="en-CA" b="1" dirty="0">
                <a:solidFill>
                  <a:schemeClr val="bg1"/>
                </a:solidFill>
              </a:rPr>
              <a:t> au Canada</a:t>
            </a:r>
            <a:br>
              <a:rPr lang="en-CA" b="1" dirty="0">
                <a:solidFill>
                  <a:schemeClr val="bg1"/>
                </a:solidFill>
              </a:rPr>
            </a:br>
            <a:endParaRPr lang="fr-CA" b="1" dirty="0">
              <a:solidFill>
                <a:schemeClr val="bg1"/>
              </a:solidFill>
            </a:endParaRPr>
          </a:p>
        </p:txBody>
      </p:sp>
      <p:sp>
        <p:nvSpPr>
          <p:cNvPr id="4" name="Espace réservé du contenu 3"/>
          <p:cNvSpPr>
            <a:spLocks noGrp="1"/>
          </p:cNvSpPr>
          <p:nvPr>
            <p:ph idx="1"/>
          </p:nvPr>
        </p:nvSpPr>
        <p:spPr>
          <a:xfrm>
            <a:off x="3321424" y="1990165"/>
            <a:ext cx="8485094" cy="3818964"/>
          </a:xfrm>
        </p:spPr>
        <p:txBody>
          <a:bodyPr>
            <a:noAutofit/>
          </a:bodyPr>
          <a:lstStyle/>
          <a:p>
            <a:pPr marL="0" indent="0">
              <a:buNone/>
            </a:pPr>
            <a:r>
              <a:rPr lang="en-CA" sz="2400" dirty="0" err="1" smtClean="0">
                <a:solidFill>
                  <a:schemeClr val="bg1"/>
                </a:solidFill>
              </a:rPr>
              <a:t>L‘avortement</a:t>
            </a:r>
            <a:r>
              <a:rPr lang="en-CA" sz="2400" dirty="0" smtClean="0">
                <a:solidFill>
                  <a:schemeClr val="bg1"/>
                </a:solidFill>
              </a:rPr>
              <a:t> </a:t>
            </a:r>
            <a:r>
              <a:rPr lang="en-CA" sz="2400" dirty="0" err="1" smtClean="0">
                <a:solidFill>
                  <a:schemeClr val="bg1"/>
                </a:solidFill>
              </a:rPr>
              <a:t>est</a:t>
            </a:r>
            <a:r>
              <a:rPr lang="en-CA" sz="2400" dirty="0" smtClean="0">
                <a:solidFill>
                  <a:schemeClr val="bg1"/>
                </a:solidFill>
              </a:rPr>
              <a:t> </a:t>
            </a:r>
            <a:r>
              <a:rPr lang="en-CA" sz="2400" dirty="0" err="1" smtClean="0">
                <a:solidFill>
                  <a:schemeClr val="bg1"/>
                </a:solidFill>
              </a:rPr>
              <a:t>décriminalisé</a:t>
            </a:r>
            <a:r>
              <a:rPr lang="en-CA" sz="2400" dirty="0" smtClean="0">
                <a:solidFill>
                  <a:schemeClr val="bg1"/>
                </a:solidFill>
              </a:rPr>
              <a:t> au </a:t>
            </a:r>
            <a:r>
              <a:rPr lang="en-CA" sz="2400" dirty="0" err="1" smtClean="0">
                <a:solidFill>
                  <a:schemeClr val="bg1"/>
                </a:solidFill>
              </a:rPr>
              <a:t>niveau</a:t>
            </a:r>
            <a:r>
              <a:rPr lang="en-CA" sz="2400" dirty="0" smtClean="0">
                <a:solidFill>
                  <a:schemeClr val="bg1"/>
                </a:solidFill>
              </a:rPr>
              <a:t> </a:t>
            </a:r>
            <a:r>
              <a:rPr lang="en-CA" sz="2400" dirty="0" err="1" smtClean="0">
                <a:solidFill>
                  <a:schemeClr val="bg1"/>
                </a:solidFill>
              </a:rPr>
              <a:t>fédéral</a:t>
            </a:r>
            <a:endParaRPr lang="en-CA" sz="2400" dirty="0" smtClean="0">
              <a:solidFill>
                <a:schemeClr val="bg1"/>
              </a:solidFill>
            </a:endParaRPr>
          </a:p>
          <a:p>
            <a:pPr marL="0" indent="0">
              <a:buNone/>
            </a:pPr>
            <a:endParaRPr lang="en-CA" sz="800" dirty="0" smtClean="0">
              <a:solidFill>
                <a:schemeClr val="bg1"/>
              </a:solidFill>
            </a:endParaRPr>
          </a:p>
          <a:p>
            <a:pPr marL="0" indent="0">
              <a:buNone/>
            </a:pPr>
            <a:r>
              <a:rPr lang="en-CA" sz="2400" dirty="0" smtClean="0">
                <a:solidFill>
                  <a:schemeClr val="bg1"/>
                </a:solidFill>
              </a:rPr>
              <a:t>MAIS </a:t>
            </a:r>
            <a:r>
              <a:rPr lang="en-CA" sz="2400" dirty="0" err="1" smtClean="0">
                <a:solidFill>
                  <a:schemeClr val="bg1"/>
                </a:solidFill>
              </a:rPr>
              <a:t>l’accès</a:t>
            </a:r>
            <a:r>
              <a:rPr lang="en-CA" sz="2400" dirty="0" smtClean="0">
                <a:solidFill>
                  <a:schemeClr val="bg1"/>
                </a:solidFill>
              </a:rPr>
              <a:t> </a:t>
            </a:r>
            <a:r>
              <a:rPr lang="en-CA" sz="2400" dirty="0" err="1" smtClean="0">
                <a:solidFill>
                  <a:schemeClr val="bg1"/>
                </a:solidFill>
              </a:rPr>
              <a:t>est</a:t>
            </a:r>
            <a:r>
              <a:rPr lang="en-CA" sz="2400" dirty="0" smtClean="0">
                <a:solidFill>
                  <a:schemeClr val="bg1"/>
                </a:solidFill>
              </a:rPr>
              <a:t> </a:t>
            </a:r>
            <a:r>
              <a:rPr lang="en-CA" sz="2400" dirty="0" err="1" smtClean="0">
                <a:solidFill>
                  <a:schemeClr val="bg1"/>
                </a:solidFill>
              </a:rPr>
              <a:t>très</a:t>
            </a:r>
            <a:r>
              <a:rPr lang="en-CA" sz="2400" dirty="0" smtClean="0">
                <a:solidFill>
                  <a:schemeClr val="bg1"/>
                </a:solidFill>
              </a:rPr>
              <a:t> </a:t>
            </a:r>
            <a:r>
              <a:rPr lang="en-CA" sz="2400" dirty="0" err="1" smtClean="0">
                <a:solidFill>
                  <a:schemeClr val="bg1"/>
                </a:solidFill>
              </a:rPr>
              <a:t>inégal</a:t>
            </a:r>
            <a:r>
              <a:rPr lang="en-CA" sz="2400" dirty="0" smtClean="0">
                <a:solidFill>
                  <a:schemeClr val="bg1"/>
                </a:solidFill>
              </a:rPr>
              <a:t> </a:t>
            </a:r>
            <a:r>
              <a:rPr lang="en-CA" sz="2400" dirty="0" err="1" smtClean="0">
                <a:solidFill>
                  <a:schemeClr val="bg1"/>
                </a:solidFill>
              </a:rPr>
              <a:t>selon</a:t>
            </a:r>
            <a:r>
              <a:rPr lang="en-CA" sz="2400" dirty="0" smtClean="0">
                <a:solidFill>
                  <a:schemeClr val="bg1"/>
                </a:solidFill>
              </a:rPr>
              <a:t> les provinces; </a:t>
            </a:r>
            <a:r>
              <a:rPr lang="en-CA" sz="2400" dirty="0" err="1" smtClean="0">
                <a:solidFill>
                  <a:schemeClr val="bg1"/>
                </a:solidFill>
              </a:rPr>
              <a:t>il</a:t>
            </a:r>
            <a:r>
              <a:rPr lang="en-CA" sz="2400" dirty="0" smtClean="0">
                <a:solidFill>
                  <a:schemeClr val="bg1"/>
                </a:solidFill>
              </a:rPr>
              <a:t> </a:t>
            </a:r>
            <a:r>
              <a:rPr lang="en-CA" sz="2400" dirty="0" err="1" smtClean="0">
                <a:solidFill>
                  <a:schemeClr val="bg1"/>
                </a:solidFill>
              </a:rPr>
              <a:t>n’existe</a:t>
            </a:r>
            <a:r>
              <a:rPr lang="en-CA" sz="2400" dirty="0" smtClean="0">
                <a:solidFill>
                  <a:schemeClr val="bg1"/>
                </a:solidFill>
              </a:rPr>
              <a:t> pas de point de service aux Iles du Prince </a:t>
            </a:r>
            <a:r>
              <a:rPr lang="en-CA" sz="2400" dirty="0" err="1" smtClean="0">
                <a:solidFill>
                  <a:schemeClr val="bg1"/>
                </a:solidFill>
              </a:rPr>
              <a:t>Édouard</a:t>
            </a:r>
            <a:r>
              <a:rPr lang="en-CA" sz="2400" dirty="0" smtClean="0">
                <a:solidFill>
                  <a:schemeClr val="bg1"/>
                </a:solidFill>
              </a:rPr>
              <a:t> par </a:t>
            </a:r>
            <a:r>
              <a:rPr lang="en-CA" sz="2400" dirty="0" err="1" smtClean="0">
                <a:solidFill>
                  <a:schemeClr val="bg1"/>
                </a:solidFill>
              </a:rPr>
              <a:t>exemple</a:t>
            </a:r>
            <a:r>
              <a:rPr lang="en-CA" sz="2400" dirty="0" smtClean="0">
                <a:solidFill>
                  <a:schemeClr val="bg1"/>
                </a:solidFill>
              </a:rPr>
              <a:t> et </a:t>
            </a:r>
            <a:r>
              <a:rPr lang="en-CA" sz="2400" dirty="0" err="1" smtClean="0">
                <a:solidFill>
                  <a:schemeClr val="bg1"/>
                </a:solidFill>
              </a:rPr>
              <a:t>l’accès</a:t>
            </a:r>
            <a:r>
              <a:rPr lang="en-CA" sz="2400" dirty="0" smtClean="0">
                <a:solidFill>
                  <a:schemeClr val="bg1"/>
                </a:solidFill>
              </a:rPr>
              <a:t> </a:t>
            </a:r>
            <a:r>
              <a:rPr lang="en-CA" sz="2400" dirty="0" err="1" smtClean="0">
                <a:solidFill>
                  <a:schemeClr val="bg1"/>
                </a:solidFill>
              </a:rPr>
              <a:t>est</a:t>
            </a:r>
            <a:r>
              <a:rPr lang="en-CA" sz="2400" dirty="0" smtClean="0">
                <a:solidFill>
                  <a:schemeClr val="bg1"/>
                </a:solidFill>
              </a:rPr>
              <a:t> </a:t>
            </a:r>
            <a:r>
              <a:rPr lang="en-CA" sz="2400" dirty="0" err="1" smtClean="0">
                <a:solidFill>
                  <a:schemeClr val="bg1"/>
                </a:solidFill>
              </a:rPr>
              <a:t>très</a:t>
            </a:r>
            <a:r>
              <a:rPr lang="en-CA" sz="2400" dirty="0" smtClean="0">
                <a:solidFill>
                  <a:schemeClr val="bg1"/>
                </a:solidFill>
              </a:rPr>
              <a:t> </a:t>
            </a:r>
            <a:r>
              <a:rPr lang="en-CA" sz="2400" dirty="0" err="1" smtClean="0">
                <a:solidFill>
                  <a:schemeClr val="bg1"/>
                </a:solidFill>
              </a:rPr>
              <a:t>limité</a:t>
            </a:r>
            <a:r>
              <a:rPr lang="en-CA" sz="2400" dirty="0" smtClean="0">
                <a:solidFill>
                  <a:schemeClr val="bg1"/>
                </a:solidFill>
              </a:rPr>
              <a:t> au Nouveau Brunswick. </a:t>
            </a:r>
          </a:p>
          <a:p>
            <a:pPr marL="0" indent="0">
              <a:buNone/>
            </a:pPr>
            <a:endParaRPr lang="en-CA" sz="800" dirty="0" smtClean="0">
              <a:solidFill>
                <a:schemeClr val="bg1"/>
              </a:solidFill>
            </a:endParaRPr>
          </a:p>
          <a:p>
            <a:pPr marL="0" indent="0">
              <a:buNone/>
            </a:pPr>
            <a:r>
              <a:rPr lang="en-CA" sz="2400" dirty="0" err="1" smtClean="0">
                <a:solidFill>
                  <a:schemeClr val="bg1"/>
                </a:solidFill>
              </a:rPr>
              <a:t>Depuis</a:t>
            </a:r>
            <a:r>
              <a:rPr lang="en-CA" sz="2400" dirty="0" smtClean="0">
                <a:solidFill>
                  <a:schemeClr val="bg1"/>
                </a:solidFill>
              </a:rPr>
              <a:t> 1988, </a:t>
            </a:r>
            <a:r>
              <a:rPr lang="en-CA" sz="2400" dirty="0" err="1" smtClean="0">
                <a:solidFill>
                  <a:schemeClr val="bg1"/>
                </a:solidFill>
              </a:rPr>
              <a:t>il</a:t>
            </a:r>
            <a:r>
              <a:rPr lang="en-CA" sz="2400" dirty="0" smtClean="0">
                <a:solidFill>
                  <a:schemeClr val="bg1"/>
                </a:solidFill>
              </a:rPr>
              <a:t> y a </a:t>
            </a:r>
            <a:r>
              <a:rPr lang="en-CA" sz="2400" dirty="0" err="1" smtClean="0">
                <a:solidFill>
                  <a:schemeClr val="bg1"/>
                </a:solidFill>
              </a:rPr>
              <a:t>eu</a:t>
            </a:r>
            <a:r>
              <a:rPr lang="en-CA" sz="2400" dirty="0" smtClean="0">
                <a:solidFill>
                  <a:schemeClr val="bg1"/>
                </a:solidFill>
              </a:rPr>
              <a:t> plus de 45 </a:t>
            </a:r>
            <a:r>
              <a:rPr lang="en-CA" sz="2400" dirty="0" err="1" smtClean="0">
                <a:solidFill>
                  <a:schemeClr val="bg1"/>
                </a:solidFill>
              </a:rPr>
              <a:t>tentatives</a:t>
            </a:r>
            <a:r>
              <a:rPr lang="en-CA" sz="2400" dirty="0" smtClean="0">
                <a:solidFill>
                  <a:schemeClr val="bg1"/>
                </a:solidFill>
              </a:rPr>
              <a:t> au </a:t>
            </a:r>
            <a:r>
              <a:rPr lang="en-CA" sz="2400" dirty="0" err="1" smtClean="0">
                <a:solidFill>
                  <a:schemeClr val="bg1"/>
                </a:solidFill>
              </a:rPr>
              <a:t>fédéral</a:t>
            </a:r>
            <a:r>
              <a:rPr lang="en-CA" sz="2400" dirty="0" smtClean="0">
                <a:solidFill>
                  <a:schemeClr val="bg1"/>
                </a:solidFill>
              </a:rPr>
              <a:t> pour </a:t>
            </a:r>
            <a:r>
              <a:rPr lang="en-CA" sz="2400" dirty="0" err="1" smtClean="0">
                <a:solidFill>
                  <a:schemeClr val="bg1"/>
                </a:solidFill>
              </a:rPr>
              <a:t>recriminaliser</a:t>
            </a:r>
            <a:r>
              <a:rPr lang="en-CA" sz="2400" dirty="0" smtClean="0">
                <a:solidFill>
                  <a:schemeClr val="bg1"/>
                </a:solidFill>
              </a:rPr>
              <a:t> </a:t>
            </a:r>
            <a:r>
              <a:rPr lang="en-CA" sz="2400" dirty="0" err="1" smtClean="0">
                <a:solidFill>
                  <a:schemeClr val="bg1"/>
                </a:solidFill>
              </a:rPr>
              <a:t>ou</a:t>
            </a:r>
            <a:r>
              <a:rPr lang="en-CA" sz="2400" dirty="0" smtClean="0">
                <a:solidFill>
                  <a:schemeClr val="bg1"/>
                </a:solidFill>
              </a:rPr>
              <a:t> limiter le droit à </a:t>
            </a:r>
            <a:r>
              <a:rPr lang="en-CA" sz="2400" dirty="0" err="1" smtClean="0">
                <a:solidFill>
                  <a:schemeClr val="bg1"/>
                </a:solidFill>
              </a:rPr>
              <a:t>l’avortement</a:t>
            </a:r>
            <a:endParaRPr lang="en-CA" sz="2400" dirty="0">
              <a:solidFill>
                <a:schemeClr val="bg1"/>
              </a:solidFill>
            </a:endParaRPr>
          </a:p>
          <a:p>
            <a:pPr marL="0" indent="0">
              <a:buNone/>
            </a:pPr>
            <a:endParaRPr lang="en-CA" sz="800" dirty="0" smtClean="0">
              <a:solidFill>
                <a:schemeClr val="bg1"/>
              </a:solidFill>
            </a:endParaRPr>
          </a:p>
          <a:p>
            <a:pPr marL="0" indent="0">
              <a:buNone/>
            </a:pPr>
            <a:r>
              <a:rPr lang="en-CA" sz="2400" dirty="0" smtClean="0">
                <a:solidFill>
                  <a:schemeClr val="bg1"/>
                </a:solidFill>
              </a:rPr>
              <a:t>Il y a de plus en plus de centre </a:t>
            </a:r>
            <a:r>
              <a:rPr lang="en-CA" sz="2400" dirty="0" err="1" smtClean="0">
                <a:solidFill>
                  <a:schemeClr val="bg1"/>
                </a:solidFill>
              </a:rPr>
              <a:t>d’aide</a:t>
            </a:r>
            <a:r>
              <a:rPr lang="en-CA" sz="2400" dirty="0" smtClean="0">
                <a:solidFill>
                  <a:schemeClr val="bg1"/>
                </a:solidFill>
              </a:rPr>
              <a:t> à la </a:t>
            </a:r>
            <a:r>
              <a:rPr lang="en-CA" sz="2400" dirty="0" err="1" smtClean="0">
                <a:solidFill>
                  <a:schemeClr val="bg1"/>
                </a:solidFill>
              </a:rPr>
              <a:t>grossesse</a:t>
            </a:r>
            <a:r>
              <a:rPr lang="en-CA" sz="2400" dirty="0" smtClean="0">
                <a:solidFill>
                  <a:schemeClr val="bg1"/>
                </a:solidFill>
              </a:rPr>
              <a:t> anti-</a:t>
            </a:r>
            <a:r>
              <a:rPr lang="en-CA" sz="2400" dirty="0" err="1" smtClean="0">
                <a:solidFill>
                  <a:schemeClr val="bg1"/>
                </a:solidFill>
              </a:rPr>
              <a:t>choix</a:t>
            </a:r>
            <a:r>
              <a:rPr lang="en-CA" sz="2400" dirty="0" smtClean="0">
                <a:solidFill>
                  <a:schemeClr val="bg1"/>
                </a:solidFill>
              </a:rPr>
              <a:t>  au pays (200)</a:t>
            </a:r>
            <a:endParaRPr lang="en-CA" sz="2400" dirty="0">
              <a:solidFill>
                <a:schemeClr val="bg1"/>
              </a:solidFill>
            </a:endParaRPr>
          </a:p>
        </p:txBody>
      </p:sp>
      <p:cxnSp>
        <p:nvCxnSpPr>
          <p:cNvPr id="6" name="Connecteur droit 5"/>
          <p:cNvCxnSpPr/>
          <p:nvPr/>
        </p:nvCxnSpPr>
        <p:spPr>
          <a:xfrm>
            <a:off x="2998695"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a:off x="7055224" y="6212540"/>
            <a:ext cx="5136776" cy="523220"/>
          </a:xfrm>
          <a:prstGeom prst="rect">
            <a:avLst/>
          </a:prstGeom>
          <a:noFill/>
        </p:spPr>
        <p:txBody>
          <a:bodyPr wrap="square" rtlCol="0">
            <a:spAutoFit/>
          </a:bodyPr>
          <a:lstStyle/>
          <a:p>
            <a:r>
              <a:rPr lang="en-CA" sz="2800" dirty="0" err="1">
                <a:solidFill>
                  <a:schemeClr val="bg1"/>
                </a:solidFill>
              </a:rPr>
              <a:t>Bref</a:t>
            </a:r>
            <a:r>
              <a:rPr lang="en-CA" sz="2800" dirty="0">
                <a:solidFill>
                  <a:schemeClr val="bg1"/>
                </a:solidFill>
              </a:rPr>
              <a:t>, le combat </a:t>
            </a:r>
            <a:r>
              <a:rPr lang="en-CA" sz="2800" dirty="0" err="1">
                <a:solidFill>
                  <a:schemeClr val="bg1"/>
                </a:solidFill>
              </a:rPr>
              <a:t>n’est</a:t>
            </a:r>
            <a:r>
              <a:rPr lang="en-CA" sz="2800" dirty="0">
                <a:solidFill>
                  <a:schemeClr val="bg1"/>
                </a:solidFill>
              </a:rPr>
              <a:t> pas </a:t>
            </a:r>
            <a:r>
              <a:rPr lang="en-CA" sz="2800" dirty="0" err="1">
                <a:solidFill>
                  <a:schemeClr val="bg1"/>
                </a:solidFill>
              </a:rPr>
              <a:t>terminé</a:t>
            </a:r>
            <a:r>
              <a:rPr lang="en-CA" sz="2800" dirty="0" smtClean="0">
                <a:solidFill>
                  <a:schemeClr val="bg1"/>
                </a:solidFill>
              </a:rPr>
              <a:t>!</a:t>
            </a:r>
            <a:endParaRPr lang="fr-CA" sz="2800" dirty="0">
              <a:solidFill>
                <a:schemeClr val="bg1"/>
              </a:solidFill>
            </a:endParaRPr>
          </a:p>
        </p:txBody>
      </p:sp>
    </p:spTree>
    <p:extLst>
      <p:ext uri="{BB962C8B-B14F-4D97-AF65-F5344CB8AC3E}">
        <p14:creationId xmlns:p14="http://schemas.microsoft.com/office/powerpoint/2010/main" val="506639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5" name="Titre 4"/>
          <p:cNvSpPr>
            <a:spLocks noGrp="1"/>
          </p:cNvSpPr>
          <p:nvPr>
            <p:ph type="title"/>
          </p:nvPr>
        </p:nvSpPr>
        <p:spPr>
          <a:xfrm>
            <a:off x="2998695" y="351678"/>
            <a:ext cx="10515600" cy="1325563"/>
          </a:xfrm>
        </p:spPr>
        <p:txBody>
          <a:bodyPr/>
          <a:lstStyle/>
          <a:p>
            <a:r>
              <a:rPr lang="en-CA" b="1" dirty="0" err="1" smtClean="0">
                <a:solidFill>
                  <a:schemeClr val="bg1"/>
                </a:solidFill>
              </a:rPr>
              <a:t>L’avortement</a:t>
            </a:r>
            <a:r>
              <a:rPr lang="en-CA" b="1" dirty="0" smtClean="0">
                <a:solidFill>
                  <a:schemeClr val="bg1"/>
                </a:solidFill>
              </a:rPr>
              <a:t> au Québec</a:t>
            </a:r>
            <a:endParaRPr lang="fr-CA" b="1" dirty="0">
              <a:solidFill>
                <a:schemeClr val="bg1"/>
              </a:solidFill>
            </a:endParaRPr>
          </a:p>
        </p:txBody>
      </p:sp>
      <p:sp>
        <p:nvSpPr>
          <p:cNvPr id="6" name="Espace réservé du contenu 5"/>
          <p:cNvSpPr>
            <a:spLocks noGrp="1"/>
          </p:cNvSpPr>
          <p:nvPr>
            <p:ph idx="1"/>
          </p:nvPr>
        </p:nvSpPr>
        <p:spPr>
          <a:xfrm>
            <a:off x="3321424" y="1990165"/>
            <a:ext cx="8032376" cy="3818964"/>
          </a:xfrm>
        </p:spPr>
        <p:txBody>
          <a:bodyPr>
            <a:normAutofit fontScale="92500"/>
          </a:bodyPr>
          <a:lstStyle/>
          <a:p>
            <a:pPr marL="0" indent="0">
              <a:buNone/>
            </a:pPr>
            <a:r>
              <a:rPr lang="en-CA" dirty="0" smtClean="0">
                <a:solidFill>
                  <a:schemeClr val="bg1"/>
                </a:solidFill>
              </a:rPr>
              <a:t>La </a:t>
            </a:r>
            <a:r>
              <a:rPr lang="en-CA" dirty="0" err="1" smtClean="0">
                <a:solidFill>
                  <a:schemeClr val="bg1"/>
                </a:solidFill>
              </a:rPr>
              <a:t>société</a:t>
            </a:r>
            <a:r>
              <a:rPr lang="en-CA" dirty="0" smtClean="0">
                <a:solidFill>
                  <a:schemeClr val="bg1"/>
                </a:solidFill>
              </a:rPr>
              <a:t> </a:t>
            </a:r>
            <a:r>
              <a:rPr lang="en-CA" dirty="0" err="1" smtClean="0">
                <a:solidFill>
                  <a:schemeClr val="bg1"/>
                </a:solidFill>
              </a:rPr>
              <a:t>québécoise</a:t>
            </a:r>
            <a:r>
              <a:rPr lang="en-CA" dirty="0" smtClean="0">
                <a:solidFill>
                  <a:schemeClr val="bg1"/>
                </a:solidFill>
              </a:rPr>
              <a:t> </a:t>
            </a:r>
            <a:r>
              <a:rPr lang="en-CA" dirty="0" err="1" smtClean="0">
                <a:solidFill>
                  <a:schemeClr val="bg1"/>
                </a:solidFill>
              </a:rPr>
              <a:t>est</a:t>
            </a:r>
            <a:r>
              <a:rPr lang="en-CA" dirty="0" smtClean="0">
                <a:solidFill>
                  <a:schemeClr val="bg1"/>
                </a:solidFill>
              </a:rPr>
              <a:t> </a:t>
            </a:r>
            <a:r>
              <a:rPr lang="en-CA" dirty="0" err="1" smtClean="0">
                <a:solidFill>
                  <a:schemeClr val="bg1"/>
                </a:solidFill>
              </a:rPr>
              <a:t>très</a:t>
            </a:r>
            <a:r>
              <a:rPr lang="en-CA" dirty="0" smtClean="0">
                <a:solidFill>
                  <a:schemeClr val="bg1"/>
                </a:solidFill>
              </a:rPr>
              <a:t> </a:t>
            </a:r>
            <a:r>
              <a:rPr lang="en-CA" dirty="0" err="1" smtClean="0">
                <a:solidFill>
                  <a:schemeClr val="bg1"/>
                </a:solidFill>
              </a:rPr>
              <a:t>majoritairement</a:t>
            </a:r>
            <a:r>
              <a:rPr lang="en-CA" dirty="0" smtClean="0">
                <a:solidFill>
                  <a:schemeClr val="bg1"/>
                </a:solidFill>
              </a:rPr>
              <a:t> en </a:t>
            </a:r>
            <a:r>
              <a:rPr lang="en-CA" dirty="0" err="1" smtClean="0">
                <a:solidFill>
                  <a:schemeClr val="bg1"/>
                </a:solidFill>
              </a:rPr>
              <a:t>faveur</a:t>
            </a:r>
            <a:r>
              <a:rPr lang="en-CA" dirty="0" smtClean="0">
                <a:solidFill>
                  <a:schemeClr val="bg1"/>
                </a:solidFill>
              </a:rPr>
              <a:t> du </a:t>
            </a:r>
            <a:r>
              <a:rPr lang="en-CA" dirty="0" err="1" smtClean="0">
                <a:solidFill>
                  <a:schemeClr val="bg1"/>
                </a:solidFill>
              </a:rPr>
              <a:t>libre-choix</a:t>
            </a:r>
            <a:endParaRPr lang="en-CA" dirty="0" smtClean="0">
              <a:solidFill>
                <a:schemeClr val="bg1"/>
              </a:solidFill>
            </a:endParaRPr>
          </a:p>
          <a:p>
            <a:pPr marL="0" indent="0">
              <a:buNone/>
            </a:pPr>
            <a:r>
              <a:rPr lang="en-CA" dirty="0" smtClean="0">
                <a:solidFill>
                  <a:schemeClr val="bg1"/>
                </a:solidFill>
              </a:rPr>
              <a:t>Le Québec </a:t>
            </a:r>
            <a:r>
              <a:rPr lang="en-CA" dirty="0" err="1" smtClean="0">
                <a:solidFill>
                  <a:schemeClr val="bg1"/>
                </a:solidFill>
              </a:rPr>
              <a:t>est</a:t>
            </a:r>
            <a:r>
              <a:rPr lang="en-CA" dirty="0" smtClean="0">
                <a:solidFill>
                  <a:schemeClr val="bg1"/>
                </a:solidFill>
              </a:rPr>
              <a:t> la province </a:t>
            </a:r>
            <a:r>
              <a:rPr lang="en-CA" dirty="0" err="1" smtClean="0">
                <a:solidFill>
                  <a:schemeClr val="bg1"/>
                </a:solidFill>
              </a:rPr>
              <a:t>où</a:t>
            </a:r>
            <a:r>
              <a:rPr lang="en-CA" dirty="0" smtClean="0">
                <a:solidFill>
                  <a:schemeClr val="bg1"/>
                </a:solidFill>
              </a:rPr>
              <a:t> </a:t>
            </a:r>
            <a:r>
              <a:rPr lang="en-CA" dirty="0" err="1" smtClean="0">
                <a:solidFill>
                  <a:schemeClr val="bg1"/>
                </a:solidFill>
              </a:rPr>
              <a:t>il</a:t>
            </a:r>
            <a:r>
              <a:rPr lang="en-CA" dirty="0" smtClean="0">
                <a:solidFill>
                  <a:schemeClr val="bg1"/>
                </a:solidFill>
              </a:rPr>
              <a:t> y a le plus de points de service</a:t>
            </a:r>
            <a:endParaRPr lang="en-CA" dirty="0">
              <a:solidFill>
                <a:schemeClr val="bg1"/>
              </a:solidFill>
            </a:endParaRPr>
          </a:p>
          <a:p>
            <a:pPr marL="0" indent="0">
              <a:buNone/>
            </a:pPr>
            <a:r>
              <a:rPr lang="en-CA" dirty="0" err="1" smtClean="0">
                <a:solidFill>
                  <a:schemeClr val="bg1"/>
                </a:solidFill>
              </a:rPr>
              <a:t>Depuis</a:t>
            </a:r>
            <a:r>
              <a:rPr lang="en-CA" dirty="0" smtClean="0">
                <a:solidFill>
                  <a:schemeClr val="bg1"/>
                </a:solidFill>
              </a:rPr>
              <a:t> </a:t>
            </a:r>
            <a:r>
              <a:rPr lang="en-CA" dirty="0">
                <a:solidFill>
                  <a:schemeClr val="bg1"/>
                </a:solidFill>
              </a:rPr>
              <a:t>2008 les </a:t>
            </a:r>
            <a:r>
              <a:rPr lang="en-CA" dirty="0" err="1">
                <a:solidFill>
                  <a:schemeClr val="bg1"/>
                </a:solidFill>
              </a:rPr>
              <a:t>avortements</a:t>
            </a:r>
            <a:r>
              <a:rPr lang="en-CA" dirty="0">
                <a:solidFill>
                  <a:schemeClr val="bg1"/>
                </a:solidFill>
              </a:rPr>
              <a:t> </a:t>
            </a:r>
            <a:r>
              <a:rPr lang="en-CA" dirty="0" err="1">
                <a:solidFill>
                  <a:schemeClr val="bg1"/>
                </a:solidFill>
              </a:rPr>
              <a:t>sont</a:t>
            </a:r>
            <a:r>
              <a:rPr lang="en-CA" dirty="0">
                <a:solidFill>
                  <a:schemeClr val="bg1"/>
                </a:solidFill>
              </a:rPr>
              <a:t> </a:t>
            </a:r>
            <a:r>
              <a:rPr lang="en-CA" dirty="0" err="1" smtClean="0">
                <a:solidFill>
                  <a:schemeClr val="bg1"/>
                </a:solidFill>
              </a:rPr>
              <a:t>gratuits</a:t>
            </a:r>
            <a:r>
              <a:rPr lang="en-CA" dirty="0" smtClean="0">
                <a:solidFill>
                  <a:schemeClr val="bg1"/>
                </a:solidFill>
              </a:rPr>
              <a:t> </a:t>
            </a:r>
            <a:r>
              <a:rPr lang="en-CA" dirty="0" err="1" smtClean="0">
                <a:solidFill>
                  <a:schemeClr val="bg1"/>
                </a:solidFill>
              </a:rPr>
              <a:t>partout</a:t>
            </a:r>
            <a:r>
              <a:rPr lang="en-CA" dirty="0" smtClean="0">
                <a:solidFill>
                  <a:schemeClr val="bg1"/>
                </a:solidFill>
              </a:rPr>
              <a:t>; </a:t>
            </a:r>
            <a:r>
              <a:rPr lang="en-CA" dirty="0" err="1" smtClean="0">
                <a:solidFill>
                  <a:schemeClr val="bg1"/>
                </a:solidFill>
              </a:rPr>
              <a:t>dans</a:t>
            </a:r>
            <a:r>
              <a:rPr lang="en-CA" dirty="0" smtClean="0">
                <a:solidFill>
                  <a:schemeClr val="bg1"/>
                </a:solidFill>
              </a:rPr>
              <a:t> les </a:t>
            </a:r>
            <a:r>
              <a:rPr lang="en-CA" dirty="0" err="1" smtClean="0">
                <a:solidFill>
                  <a:schemeClr val="bg1"/>
                </a:solidFill>
              </a:rPr>
              <a:t>hopitaux</a:t>
            </a:r>
            <a:r>
              <a:rPr lang="en-CA" dirty="0" smtClean="0">
                <a:solidFill>
                  <a:schemeClr val="bg1"/>
                </a:solidFill>
              </a:rPr>
              <a:t>, les CLSC, les centres de santé des femmes et les </a:t>
            </a:r>
            <a:r>
              <a:rPr lang="en-CA" dirty="0" err="1" smtClean="0">
                <a:solidFill>
                  <a:schemeClr val="bg1"/>
                </a:solidFill>
              </a:rPr>
              <a:t>cliniques</a:t>
            </a:r>
            <a:r>
              <a:rPr lang="en-CA" dirty="0" smtClean="0">
                <a:solidFill>
                  <a:schemeClr val="bg1"/>
                </a:solidFill>
              </a:rPr>
              <a:t> à </a:t>
            </a:r>
            <a:r>
              <a:rPr lang="en-CA" dirty="0" err="1" smtClean="0">
                <a:solidFill>
                  <a:schemeClr val="bg1"/>
                </a:solidFill>
              </a:rPr>
              <a:t>gestion</a:t>
            </a:r>
            <a:r>
              <a:rPr lang="en-CA" dirty="0" smtClean="0">
                <a:solidFill>
                  <a:schemeClr val="bg1"/>
                </a:solidFill>
              </a:rPr>
              <a:t> </a:t>
            </a:r>
            <a:r>
              <a:rPr lang="en-CA" dirty="0" err="1" smtClean="0">
                <a:solidFill>
                  <a:schemeClr val="bg1"/>
                </a:solidFill>
              </a:rPr>
              <a:t>privée</a:t>
            </a:r>
            <a:endParaRPr lang="en-CA" dirty="0" smtClean="0">
              <a:solidFill>
                <a:schemeClr val="bg1"/>
              </a:solidFill>
            </a:endParaRPr>
          </a:p>
          <a:p>
            <a:pPr marL="0" indent="0">
              <a:buNone/>
            </a:pPr>
            <a:r>
              <a:rPr lang="en-CA" dirty="0" smtClean="0">
                <a:solidFill>
                  <a:schemeClr val="bg1"/>
                </a:solidFill>
              </a:rPr>
              <a:t>On </a:t>
            </a:r>
            <a:r>
              <a:rPr lang="en-CA" dirty="0" err="1" smtClean="0">
                <a:solidFill>
                  <a:schemeClr val="bg1"/>
                </a:solidFill>
              </a:rPr>
              <a:t>recense</a:t>
            </a:r>
            <a:r>
              <a:rPr lang="en-CA" dirty="0" smtClean="0">
                <a:solidFill>
                  <a:schemeClr val="bg1"/>
                </a:solidFill>
              </a:rPr>
              <a:t> 20-30 centres </a:t>
            </a:r>
            <a:r>
              <a:rPr lang="en-CA" dirty="0" err="1" smtClean="0">
                <a:solidFill>
                  <a:schemeClr val="bg1"/>
                </a:solidFill>
              </a:rPr>
              <a:t>d’aide</a:t>
            </a:r>
            <a:r>
              <a:rPr lang="en-CA" dirty="0" smtClean="0">
                <a:solidFill>
                  <a:schemeClr val="bg1"/>
                </a:solidFill>
              </a:rPr>
              <a:t> à la </a:t>
            </a:r>
            <a:r>
              <a:rPr lang="en-CA" dirty="0" err="1" smtClean="0">
                <a:solidFill>
                  <a:schemeClr val="bg1"/>
                </a:solidFill>
              </a:rPr>
              <a:t>grossesse</a:t>
            </a:r>
            <a:r>
              <a:rPr lang="en-CA" dirty="0" smtClean="0">
                <a:solidFill>
                  <a:schemeClr val="bg1"/>
                </a:solidFill>
              </a:rPr>
              <a:t> anti-</a:t>
            </a:r>
            <a:r>
              <a:rPr lang="en-CA" dirty="0" err="1" smtClean="0">
                <a:solidFill>
                  <a:schemeClr val="bg1"/>
                </a:solidFill>
              </a:rPr>
              <a:t>choix</a:t>
            </a:r>
            <a:r>
              <a:rPr lang="en-CA" dirty="0" smtClean="0">
                <a:solidFill>
                  <a:schemeClr val="bg1"/>
                </a:solidFill>
              </a:rPr>
              <a:t> et </a:t>
            </a:r>
            <a:r>
              <a:rPr lang="en-CA" dirty="0" err="1" smtClean="0">
                <a:solidFill>
                  <a:schemeClr val="bg1"/>
                </a:solidFill>
              </a:rPr>
              <a:t>quelques</a:t>
            </a:r>
            <a:r>
              <a:rPr lang="en-CA" dirty="0" smtClean="0">
                <a:solidFill>
                  <a:schemeClr val="bg1"/>
                </a:solidFill>
              </a:rPr>
              <a:t> </a:t>
            </a:r>
            <a:r>
              <a:rPr lang="en-CA" dirty="0" err="1" smtClean="0">
                <a:solidFill>
                  <a:schemeClr val="bg1"/>
                </a:solidFill>
              </a:rPr>
              <a:t>groupes</a:t>
            </a:r>
            <a:r>
              <a:rPr lang="en-CA" dirty="0" smtClean="0">
                <a:solidFill>
                  <a:schemeClr val="bg1"/>
                </a:solidFill>
              </a:rPr>
              <a:t> de </a:t>
            </a:r>
            <a:r>
              <a:rPr lang="en-CA" dirty="0" err="1" smtClean="0">
                <a:solidFill>
                  <a:schemeClr val="bg1"/>
                </a:solidFill>
              </a:rPr>
              <a:t>pression</a:t>
            </a:r>
            <a:r>
              <a:rPr lang="en-CA" dirty="0" smtClean="0">
                <a:solidFill>
                  <a:schemeClr val="bg1"/>
                </a:solidFill>
              </a:rPr>
              <a:t> </a:t>
            </a:r>
            <a:r>
              <a:rPr lang="en-CA" dirty="0" err="1" smtClean="0">
                <a:solidFill>
                  <a:schemeClr val="bg1"/>
                </a:solidFill>
              </a:rPr>
              <a:t>opposés</a:t>
            </a:r>
            <a:r>
              <a:rPr lang="en-CA" dirty="0" smtClean="0">
                <a:solidFill>
                  <a:schemeClr val="bg1"/>
                </a:solidFill>
              </a:rPr>
              <a:t> à </a:t>
            </a:r>
            <a:r>
              <a:rPr lang="en-CA" dirty="0" err="1" smtClean="0">
                <a:solidFill>
                  <a:schemeClr val="bg1"/>
                </a:solidFill>
              </a:rPr>
              <a:t>l’avortement</a:t>
            </a:r>
            <a:endParaRPr lang="en-CA" dirty="0" smtClean="0">
              <a:solidFill>
                <a:schemeClr val="bg1"/>
              </a:solidFill>
            </a:endParaRPr>
          </a:p>
        </p:txBody>
      </p:sp>
      <p:cxnSp>
        <p:nvCxnSpPr>
          <p:cNvPr id="7" name="Connecteur droit 6"/>
          <p:cNvCxnSpPr/>
          <p:nvPr/>
        </p:nvCxnSpPr>
        <p:spPr>
          <a:xfrm>
            <a:off x="322731" y="1990165"/>
            <a:ext cx="0" cy="3818964"/>
          </a:xfrm>
          <a:prstGeom prst="line">
            <a:avLst/>
          </a:prstGeom>
          <a:ln w="38100">
            <a:solidFill>
              <a:srgbClr val="E26714"/>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2998695"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ZoneTexte 2"/>
          <p:cNvSpPr txBox="1"/>
          <p:nvPr/>
        </p:nvSpPr>
        <p:spPr>
          <a:xfrm>
            <a:off x="6817658" y="6122053"/>
            <a:ext cx="6884895" cy="800219"/>
          </a:xfrm>
          <a:prstGeom prst="rect">
            <a:avLst/>
          </a:prstGeom>
          <a:noFill/>
        </p:spPr>
        <p:txBody>
          <a:bodyPr wrap="square" rtlCol="0">
            <a:spAutoFit/>
          </a:bodyPr>
          <a:lstStyle/>
          <a:p>
            <a:r>
              <a:rPr lang="en-CA" sz="2800" dirty="0" err="1">
                <a:solidFill>
                  <a:schemeClr val="bg1"/>
                </a:solidFill>
              </a:rPr>
              <a:t>Bref</a:t>
            </a:r>
            <a:r>
              <a:rPr lang="en-CA" sz="2800" dirty="0">
                <a:solidFill>
                  <a:schemeClr val="bg1"/>
                </a:solidFill>
              </a:rPr>
              <a:t>, au Québec, </a:t>
            </a:r>
            <a:r>
              <a:rPr lang="en-CA" sz="2800" dirty="0" err="1" smtClean="0">
                <a:solidFill>
                  <a:schemeClr val="bg1"/>
                </a:solidFill>
              </a:rPr>
              <a:t>c’est</a:t>
            </a:r>
            <a:r>
              <a:rPr lang="en-CA" sz="2800" dirty="0" smtClean="0">
                <a:solidFill>
                  <a:schemeClr val="bg1"/>
                </a:solidFill>
              </a:rPr>
              <a:t> pas </a:t>
            </a:r>
            <a:r>
              <a:rPr lang="en-CA" sz="2800" dirty="0" err="1" smtClean="0">
                <a:solidFill>
                  <a:schemeClr val="bg1"/>
                </a:solidFill>
              </a:rPr>
              <a:t>si</a:t>
            </a:r>
            <a:r>
              <a:rPr lang="en-CA" sz="2800" dirty="0" smtClean="0">
                <a:solidFill>
                  <a:schemeClr val="bg1"/>
                </a:solidFill>
              </a:rPr>
              <a:t> mal…</a:t>
            </a:r>
            <a:endParaRPr lang="fr-CA" sz="2800" dirty="0">
              <a:solidFill>
                <a:schemeClr val="bg1"/>
              </a:solidFill>
            </a:endParaRPr>
          </a:p>
          <a:p>
            <a:endParaRPr lang="fr-CA" dirty="0"/>
          </a:p>
        </p:txBody>
      </p:sp>
    </p:spTree>
    <p:extLst>
      <p:ext uri="{BB962C8B-B14F-4D97-AF65-F5344CB8AC3E}">
        <p14:creationId xmlns:p14="http://schemas.microsoft.com/office/powerpoint/2010/main" val="1363113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26714"/>
        </a:solidFill>
        <a:effectLst/>
      </p:bgPr>
    </p:bg>
    <p:spTree>
      <p:nvGrpSpPr>
        <p:cNvPr id="1" name=""/>
        <p:cNvGrpSpPr/>
        <p:nvPr/>
      </p:nvGrpSpPr>
      <p:grpSpPr>
        <a:xfrm>
          <a:off x="0" y="0"/>
          <a:ext cx="0" cy="0"/>
          <a:chOff x="0" y="0"/>
          <a:chExt cx="0" cy="0"/>
        </a:xfrm>
      </p:grpSpPr>
      <p:sp>
        <p:nvSpPr>
          <p:cNvPr id="3" name="Titre 2"/>
          <p:cNvSpPr>
            <a:spLocks noGrp="1"/>
          </p:cNvSpPr>
          <p:nvPr>
            <p:ph type="title"/>
          </p:nvPr>
        </p:nvSpPr>
        <p:spPr>
          <a:xfrm>
            <a:off x="793379" y="405467"/>
            <a:ext cx="10515600" cy="1325563"/>
          </a:xfrm>
        </p:spPr>
        <p:txBody>
          <a:bodyPr/>
          <a:lstStyle/>
          <a:p>
            <a:r>
              <a:rPr lang="en-CA" b="1" dirty="0" err="1" smtClean="0">
                <a:solidFill>
                  <a:schemeClr val="bg1"/>
                </a:solidFill>
              </a:rPr>
              <a:t>L’accès</a:t>
            </a:r>
            <a:r>
              <a:rPr lang="en-CA" b="1" dirty="0" smtClean="0">
                <a:solidFill>
                  <a:schemeClr val="bg1"/>
                </a:solidFill>
              </a:rPr>
              <a:t> pour </a:t>
            </a:r>
            <a:r>
              <a:rPr lang="en-CA" b="1" dirty="0" err="1" smtClean="0">
                <a:solidFill>
                  <a:schemeClr val="bg1"/>
                </a:solidFill>
              </a:rPr>
              <a:t>toutes</a:t>
            </a:r>
            <a:r>
              <a:rPr lang="en-CA" b="1" dirty="0" smtClean="0">
                <a:solidFill>
                  <a:schemeClr val="bg1"/>
                </a:solidFill>
              </a:rPr>
              <a:t>? </a:t>
            </a:r>
            <a:endParaRPr lang="fr-CA" b="1" dirty="0">
              <a:solidFill>
                <a:schemeClr val="bg1"/>
              </a:solidFill>
            </a:endParaRPr>
          </a:p>
        </p:txBody>
      </p:sp>
      <p:sp>
        <p:nvSpPr>
          <p:cNvPr id="4" name="Espace réservé du contenu 3"/>
          <p:cNvSpPr>
            <a:spLocks noGrp="1"/>
          </p:cNvSpPr>
          <p:nvPr>
            <p:ph idx="1"/>
          </p:nvPr>
        </p:nvSpPr>
        <p:spPr>
          <a:xfrm>
            <a:off x="1102660" y="1990165"/>
            <a:ext cx="10251140" cy="3818964"/>
          </a:xfrm>
        </p:spPr>
        <p:txBody>
          <a:bodyPr>
            <a:normAutofit/>
          </a:bodyPr>
          <a:lstStyle/>
          <a:p>
            <a:pPr marL="0" indent="0">
              <a:buNone/>
            </a:pPr>
            <a:r>
              <a:rPr lang="en-CA" dirty="0" err="1" smtClean="0">
                <a:solidFill>
                  <a:schemeClr val="bg1"/>
                </a:solidFill>
              </a:rPr>
              <a:t>Avoir</a:t>
            </a:r>
            <a:r>
              <a:rPr lang="en-CA" dirty="0" smtClean="0">
                <a:solidFill>
                  <a:schemeClr val="bg1"/>
                </a:solidFill>
              </a:rPr>
              <a:t> le droit </a:t>
            </a:r>
            <a:r>
              <a:rPr lang="en-CA" dirty="0" err="1" smtClean="0">
                <a:solidFill>
                  <a:schemeClr val="bg1"/>
                </a:solidFill>
              </a:rPr>
              <a:t>d’utiliser</a:t>
            </a:r>
            <a:r>
              <a:rPr lang="en-CA" dirty="0" smtClean="0">
                <a:solidFill>
                  <a:schemeClr val="bg1"/>
                </a:solidFill>
              </a:rPr>
              <a:t> un service </a:t>
            </a:r>
            <a:r>
              <a:rPr lang="en-CA" dirty="0" err="1" smtClean="0">
                <a:solidFill>
                  <a:schemeClr val="bg1"/>
                </a:solidFill>
              </a:rPr>
              <a:t>n’en</a:t>
            </a:r>
            <a:r>
              <a:rPr lang="en-CA" dirty="0" smtClean="0">
                <a:solidFill>
                  <a:schemeClr val="bg1"/>
                </a:solidFill>
              </a:rPr>
              <a:t> </a:t>
            </a:r>
            <a:r>
              <a:rPr lang="en-CA" dirty="0" err="1" smtClean="0">
                <a:solidFill>
                  <a:schemeClr val="bg1"/>
                </a:solidFill>
              </a:rPr>
              <a:t>garantit</a:t>
            </a:r>
            <a:r>
              <a:rPr lang="en-CA" dirty="0" smtClean="0">
                <a:solidFill>
                  <a:schemeClr val="bg1"/>
                </a:solidFill>
              </a:rPr>
              <a:t> pas </a:t>
            </a:r>
            <a:r>
              <a:rPr lang="en-CA" dirty="0" err="1" smtClean="0">
                <a:solidFill>
                  <a:schemeClr val="bg1"/>
                </a:solidFill>
              </a:rPr>
              <a:t>forcement</a:t>
            </a:r>
            <a:r>
              <a:rPr lang="en-CA" dirty="0" smtClean="0">
                <a:solidFill>
                  <a:schemeClr val="bg1"/>
                </a:solidFill>
              </a:rPr>
              <a:t> </a:t>
            </a:r>
            <a:r>
              <a:rPr lang="en-CA" dirty="0" err="1" smtClean="0">
                <a:solidFill>
                  <a:schemeClr val="bg1"/>
                </a:solidFill>
              </a:rPr>
              <a:t>l’accès</a:t>
            </a:r>
            <a:r>
              <a:rPr lang="en-CA" dirty="0" smtClean="0">
                <a:solidFill>
                  <a:schemeClr val="bg1"/>
                </a:solidFill>
              </a:rPr>
              <a:t>. Il </a:t>
            </a:r>
            <a:r>
              <a:rPr lang="en-CA" dirty="0" err="1" smtClean="0">
                <a:solidFill>
                  <a:schemeClr val="bg1"/>
                </a:solidFill>
              </a:rPr>
              <a:t>existe</a:t>
            </a:r>
            <a:r>
              <a:rPr lang="en-CA" dirty="0" smtClean="0">
                <a:solidFill>
                  <a:schemeClr val="bg1"/>
                </a:solidFill>
              </a:rPr>
              <a:t> de </a:t>
            </a:r>
            <a:r>
              <a:rPr lang="en-CA" dirty="0" err="1" smtClean="0">
                <a:solidFill>
                  <a:schemeClr val="bg1"/>
                </a:solidFill>
              </a:rPr>
              <a:t>nombreuses</a:t>
            </a:r>
            <a:r>
              <a:rPr lang="en-CA" dirty="0" smtClean="0">
                <a:solidFill>
                  <a:schemeClr val="bg1"/>
                </a:solidFill>
              </a:rPr>
              <a:t> barriers, par </a:t>
            </a:r>
            <a:r>
              <a:rPr lang="en-CA" dirty="0" err="1" smtClean="0">
                <a:solidFill>
                  <a:schemeClr val="bg1"/>
                </a:solidFill>
              </a:rPr>
              <a:t>exemple</a:t>
            </a:r>
            <a:r>
              <a:rPr lang="en-CA" dirty="0" smtClean="0">
                <a:solidFill>
                  <a:schemeClr val="bg1"/>
                </a:solidFill>
              </a:rPr>
              <a:t>:</a:t>
            </a:r>
          </a:p>
          <a:p>
            <a:pPr marL="0" indent="0">
              <a:buNone/>
            </a:pPr>
            <a:endParaRPr lang="en-CA" dirty="0" smtClean="0">
              <a:solidFill>
                <a:schemeClr val="bg1"/>
              </a:solidFill>
            </a:endParaRPr>
          </a:p>
          <a:p>
            <a:pPr lvl="1"/>
            <a:r>
              <a:rPr lang="en-CA" sz="2800" dirty="0" smtClean="0">
                <a:solidFill>
                  <a:schemeClr val="bg1"/>
                </a:solidFill>
              </a:rPr>
              <a:t>La non-</a:t>
            </a:r>
            <a:r>
              <a:rPr lang="en-CA" sz="2800" dirty="0" err="1" smtClean="0">
                <a:solidFill>
                  <a:schemeClr val="bg1"/>
                </a:solidFill>
              </a:rPr>
              <a:t>accessibilité</a:t>
            </a:r>
            <a:r>
              <a:rPr lang="en-CA" sz="2800" dirty="0" smtClean="0">
                <a:solidFill>
                  <a:schemeClr val="bg1"/>
                </a:solidFill>
              </a:rPr>
              <a:t> </a:t>
            </a:r>
            <a:r>
              <a:rPr lang="en-CA" sz="2800" dirty="0">
                <a:solidFill>
                  <a:schemeClr val="bg1"/>
                </a:solidFill>
              </a:rPr>
              <a:t>d</a:t>
            </a:r>
            <a:r>
              <a:rPr lang="en-CA" sz="2800" dirty="0" smtClean="0">
                <a:solidFill>
                  <a:schemeClr val="bg1"/>
                </a:solidFill>
              </a:rPr>
              <a:t>u service aux fauteuils </a:t>
            </a:r>
            <a:r>
              <a:rPr lang="en-CA" sz="2800" dirty="0" err="1" smtClean="0">
                <a:solidFill>
                  <a:schemeClr val="bg1"/>
                </a:solidFill>
              </a:rPr>
              <a:t>roulant</a:t>
            </a:r>
            <a:r>
              <a:rPr lang="en-CA" sz="2800" dirty="0" smtClean="0">
                <a:solidFill>
                  <a:schemeClr val="bg1"/>
                </a:solidFill>
              </a:rPr>
              <a:t> </a:t>
            </a:r>
          </a:p>
          <a:p>
            <a:pPr lvl="1"/>
            <a:r>
              <a:rPr lang="en-CA" sz="2800" dirty="0">
                <a:solidFill>
                  <a:schemeClr val="bg1"/>
                </a:solidFill>
              </a:rPr>
              <a:t>L</a:t>
            </a:r>
            <a:r>
              <a:rPr lang="en-CA" sz="2800" dirty="0" smtClean="0">
                <a:solidFill>
                  <a:schemeClr val="bg1"/>
                </a:solidFill>
              </a:rPr>
              <a:t>a </a:t>
            </a:r>
            <a:r>
              <a:rPr lang="en-CA" sz="2800" dirty="0" err="1" smtClean="0">
                <a:solidFill>
                  <a:schemeClr val="bg1"/>
                </a:solidFill>
              </a:rPr>
              <a:t>possibilité</a:t>
            </a:r>
            <a:r>
              <a:rPr lang="en-CA" sz="2800" dirty="0" smtClean="0">
                <a:solidFill>
                  <a:schemeClr val="bg1"/>
                </a:solidFill>
              </a:rPr>
              <a:t> </a:t>
            </a:r>
            <a:r>
              <a:rPr lang="en-CA" sz="2800" dirty="0" err="1" smtClean="0">
                <a:solidFill>
                  <a:schemeClr val="bg1"/>
                </a:solidFill>
              </a:rPr>
              <a:t>d’avoir</a:t>
            </a:r>
            <a:r>
              <a:rPr lang="en-CA" sz="2800" dirty="0" smtClean="0">
                <a:solidFill>
                  <a:schemeClr val="bg1"/>
                </a:solidFill>
              </a:rPr>
              <a:t> </a:t>
            </a:r>
            <a:r>
              <a:rPr lang="en-CA" sz="2800" dirty="0" err="1" smtClean="0">
                <a:solidFill>
                  <a:schemeClr val="bg1"/>
                </a:solidFill>
              </a:rPr>
              <a:t>ou</a:t>
            </a:r>
            <a:r>
              <a:rPr lang="en-CA" sz="2800" dirty="0" smtClean="0">
                <a:solidFill>
                  <a:schemeClr val="bg1"/>
                </a:solidFill>
              </a:rPr>
              <a:t> pas un service </a:t>
            </a:r>
            <a:r>
              <a:rPr lang="en-CA" sz="2800" dirty="0" err="1" smtClean="0">
                <a:solidFill>
                  <a:schemeClr val="bg1"/>
                </a:solidFill>
              </a:rPr>
              <a:t>d’interprétariat</a:t>
            </a:r>
            <a:r>
              <a:rPr lang="en-CA" sz="2800" dirty="0" smtClean="0">
                <a:solidFill>
                  <a:schemeClr val="bg1"/>
                </a:solidFill>
              </a:rPr>
              <a:t> en LSQ (langue des </a:t>
            </a:r>
            <a:r>
              <a:rPr lang="en-CA" sz="2800" dirty="0" err="1" smtClean="0">
                <a:solidFill>
                  <a:schemeClr val="bg1"/>
                </a:solidFill>
              </a:rPr>
              <a:t>signes</a:t>
            </a:r>
            <a:r>
              <a:rPr lang="en-CA" sz="2800" dirty="0" smtClean="0">
                <a:solidFill>
                  <a:schemeClr val="bg1"/>
                </a:solidFill>
              </a:rPr>
              <a:t> Québécoise) </a:t>
            </a:r>
          </a:p>
          <a:p>
            <a:pPr lvl="1"/>
            <a:r>
              <a:rPr lang="en-CA" sz="2800" dirty="0" smtClean="0">
                <a:solidFill>
                  <a:schemeClr val="bg1"/>
                </a:solidFill>
              </a:rPr>
              <a:t>la </a:t>
            </a:r>
            <a:r>
              <a:rPr lang="en-CA" sz="2800" dirty="0" err="1" smtClean="0">
                <a:solidFill>
                  <a:schemeClr val="bg1"/>
                </a:solidFill>
              </a:rPr>
              <a:t>couverture</a:t>
            </a:r>
            <a:r>
              <a:rPr lang="en-CA" sz="2800" dirty="0" smtClean="0">
                <a:solidFill>
                  <a:schemeClr val="bg1"/>
                </a:solidFill>
              </a:rPr>
              <a:t> et le </a:t>
            </a:r>
            <a:r>
              <a:rPr lang="en-CA" sz="2800" dirty="0" err="1" smtClean="0">
                <a:solidFill>
                  <a:schemeClr val="bg1"/>
                </a:solidFill>
              </a:rPr>
              <a:t>remboursement</a:t>
            </a:r>
            <a:r>
              <a:rPr lang="en-CA" sz="2800" dirty="0" smtClean="0">
                <a:solidFill>
                  <a:schemeClr val="bg1"/>
                </a:solidFill>
              </a:rPr>
              <a:t> du service par </a:t>
            </a:r>
            <a:r>
              <a:rPr lang="en-CA" sz="2800" dirty="0">
                <a:solidFill>
                  <a:schemeClr val="bg1"/>
                </a:solidFill>
              </a:rPr>
              <a:t>d</a:t>
            </a:r>
            <a:r>
              <a:rPr lang="en-CA" sz="2800" dirty="0" smtClean="0">
                <a:solidFill>
                  <a:schemeClr val="bg1"/>
                </a:solidFill>
              </a:rPr>
              <a:t>es assurances </a:t>
            </a:r>
            <a:r>
              <a:rPr lang="en-CA" sz="2800" dirty="0" err="1" smtClean="0">
                <a:solidFill>
                  <a:schemeClr val="bg1"/>
                </a:solidFill>
              </a:rPr>
              <a:t>médicales</a:t>
            </a:r>
            <a:r>
              <a:rPr lang="en-CA" sz="2800" dirty="0" smtClean="0">
                <a:solidFill>
                  <a:schemeClr val="bg1"/>
                </a:solidFill>
              </a:rPr>
              <a:t>…</a:t>
            </a:r>
          </a:p>
          <a:p>
            <a:pPr marL="0" indent="0">
              <a:buNone/>
            </a:pPr>
            <a:endParaRPr lang="en-CA" dirty="0">
              <a:solidFill>
                <a:schemeClr val="bg1"/>
              </a:solidFill>
            </a:endParaRPr>
          </a:p>
          <a:p>
            <a:pPr marL="0" indent="0">
              <a:buNone/>
            </a:pPr>
            <a:endParaRPr lang="en-CA" dirty="0" smtClean="0"/>
          </a:p>
        </p:txBody>
      </p:sp>
      <p:cxnSp>
        <p:nvCxnSpPr>
          <p:cNvPr id="5" name="Connecteur droit 4"/>
          <p:cNvCxnSpPr/>
          <p:nvPr/>
        </p:nvCxnSpPr>
        <p:spPr>
          <a:xfrm>
            <a:off x="793379" y="1990165"/>
            <a:ext cx="0" cy="381896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365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735</TotalTime>
  <Words>1874</Words>
  <Application>Microsoft Office PowerPoint</Application>
  <PresentationFormat>Grand écran</PresentationFormat>
  <Paragraphs>247</Paragraphs>
  <Slides>20</Slides>
  <Notes>13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Calibri</vt:lpstr>
      <vt:lpstr>Calibri Light</vt:lpstr>
      <vt:lpstr>Thème Office</vt:lpstr>
      <vt:lpstr> L’avortement au Québec Accès pour les étudiantes étrangères </vt:lpstr>
      <vt:lpstr>Présentation PowerPoint</vt:lpstr>
      <vt:lpstr>L’avortement en quelques dates</vt:lpstr>
      <vt:lpstr>Histoire des luttes</vt:lpstr>
      <vt:lpstr>Le jugement Morgentaler, 1988</vt:lpstr>
      <vt:lpstr>Le jugement Daigle, 1989</vt:lpstr>
      <vt:lpstr>Aujourd’hui au Canada </vt:lpstr>
      <vt:lpstr>L’avortement au Québec</vt:lpstr>
      <vt:lpstr>L’accès pour toutes? </vt:lpstr>
      <vt:lpstr>L’accès pour toutes? </vt:lpstr>
      <vt:lpstr>Les étudiant.e.s étrangèr.e.s au Quebec</vt:lpstr>
      <vt:lpstr>Présentation PowerPoint</vt:lpstr>
      <vt:lpstr>Les assurances privées</vt:lpstr>
      <vt:lpstr>Impacts et conséquences</vt:lpstr>
      <vt:lpstr>Présentation PowerPoint</vt:lpstr>
      <vt:lpstr>Que faire? Information et référence</vt:lpstr>
      <vt:lpstr>Que faire? Dénoncer cette réalité</vt:lpstr>
      <vt:lpstr>Que faire? Changer les choses</vt:lpstr>
      <vt:lpstr>Continuer à militer pour le libre choix pour toutes!</vt:lpstr>
      <vt:lpstr>Des ressources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L’avortement au Québec</dc:title>
  <dc:creator>Magaly</dc:creator>
  <cp:lastModifiedBy>Magaly</cp:lastModifiedBy>
  <cp:revision>43</cp:revision>
  <cp:lastPrinted>2013-12-12T18:20:59Z</cp:lastPrinted>
  <dcterms:created xsi:type="dcterms:W3CDTF">2013-12-03T16:33:04Z</dcterms:created>
  <dcterms:modified xsi:type="dcterms:W3CDTF">2014-03-25T19:54:35Z</dcterms:modified>
</cp:coreProperties>
</file>